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15113000"/>
  <p:notesSz cx="6858000" cy="9144000"/>
  <p:embeddedFontLst>
    <p:embeddedFont>
      <p:font typeface="Chunk Five" charset="1" panose="00000500000000000000"/>
      <p:regular r:id="rId7"/>
    </p:embeddedFont>
    <p:embeddedFont>
      <p:font typeface="Nunito Bold" charset="1" panose="00000000000000000000"/>
      <p:regular r:id="rId8"/>
    </p:embeddedFont>
    <p:embeddedFont>
      <p:font typeface="Nunito" charset="1" panose="00000000000000000000"/>
      <p:regular r:id="rId9"/>
    </p:embeddedFont>
    <p:embeddedFont>
      <p:font typeface="Arsenal Bold" charset="1" panose="00000800000000000000"/>
      <p:regular r:id="rId10"/>
    </p:embeddedFont>
    <p:embeddedFont>
      <p:font typeface="Arsenal" charset="1" panose="00000500000000000000"/>
      <p:regular r:id="rId11"/>
    </p:embeddedFont>
    <p:embeddedFont>
      <p:font typeface="Bobby Jones" charset="1" panose="00000000000000000000"/>
      <p:regular r:id="rId12"/>
    </p:embeddedFont>
    <p:embeddedFont>
      <p:font typeface="Mommi Bold" charset="1" panose="00000000000000000000"/>
      <p:regular r:id="rId13"/>
    </p:embeddedFont>
    <p:embeddedFont>
      <p:font typeface="Sniglet" charset="1" panose="04070505030100020000"/>
      <p:regular r:id="rId14"/>
    </p:embeddedFont>
    <p:embeddedFont>
      <p:font typeface="Canva Sans Bold Italics" charset="1" panose="020B0803030501040103"/>
      <p:regular r:id="rId15"/>
    </p:embeddedFont>
    <p:embeddedFont>
      <p:font typeface="Anantason Condensed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35" Target="../media/image34.png" Type="http://schemas.openxmlformats.org/officeDocument/2006/relationships/image"/><Relationship Id="rId36" Target="../media/image35.svg" Type="http://schemas.openxmlformats.org/officeDocument/2006/relationships/image"/><Relationship Id="rId37" Target="../media/image36.png" Type="http://schemas.openxmlformats.org/officeDocument/2006/relationships/image"/><Relationship Id="rId38" Target="../media/image37.svg" Type="http://schemas.openxmlformats.org/officeDocument/2006/relationships/image"/><Relationship Id="rId39" Target="../media/image38.png" Type="http://schemas.openxmlformats.org/officeDocument/2006/relationships/image"/><Relationship Id="rId4" Target="../media/image3.svg" Type="http://schemas.openxmlformats.org/officeDocument/2006/relationships/image"/><Relationship Id="rId40" Target="../media/image39.svg" Type="http://schemas.openxmlformats.org/officeDocument/2006/relationships/image"/><Relationship Id="rId41" Target="../media/image40.png" Type="http://schemas.openxmlformats.org/officeDocument/2006/relationships/image"/><Relationship Id="rId42" Target="../media/image41.svg" Type="http://schemas.openxmlformats.org/officeDocument/2006/relationships/image"/><Relationship Id="rId43" Target="../media/image42.png" Type="http://schemas.openxmlformats.org/officeDocument/2006/relationships/image"/><Relationship Id="rId44" Target="../media/image43.png" Type="http://schemas.openxmlformats.org/officeDocument/2006/relationships/image"/><Relationship Id="rId45" Target="../media/image44.svg" Type="http://schemas.openxmlformats.org/officeDocument/2006/relationships/image"/><Relationship Id="rId46" Target="../media/image45.png" Type="http://schemas.openxmlformats.org/officeDocument/2006/relationships/image"/><Relationship Id="rId47" Target="../media/image46.svg" Type="http://schemas.openxmlformats.org/officeDocument/2006/relationships/image"/><Relationship Id="rId48" Target="../media/image47.png" Type="http://schemas.openxmlformats.org/officeDocument/2006/relationships/image"/><Relationship Id="rId49" Target="../media/image48.svg" Type="http://schemas.openxmlformats.org/officeDocument/2006/relationships/image"/><Relationship Id="rId5" Target="../media/image4.png" Type="http://schemas.openxmlformats.org/officeDocument/2006/relationships/image"/><Relationship Id="rId50" Target="../media/image49.png" Type="http://schemas.openxmlformats.org/officeDocument/2006/relationships/image"/><Relationship Id="rId51" Target="../media/image50.svg" Type="http://schemas.openxmlformats.org/officeDocument/2006/relationships/image"/><Relationship Id="rId52" Target="../media/image51.png" Type="http://schemas.openxmlformats.org/officeDocument/2006/relationships/image"/><Relationship Id="rId53" Target="../media/image52.svg" Type="http://schemas.openxmlformats.org/officeDocument/2006/relationships/image"/><Relationship Id="rId54" Target="../media/image53.png" Type="http://schemas.openxmlformats.org/officeDocument/2006/relationships/image"/><Relationship Id="rId55" Target="../media/image54.svg" Type="http://schemas.openxmlformats.org/officeDocument/2006/relationships/image"/><Relationship Id="rId56" Target="../media/image55.png" Type="http://schemas.openxmlformats.org/officeDocument/2006/relationships/image"/><Relationship Id="rId57" Target="../media/image56.svg" Type="http://schemas.openxmlformats.org/officeDocument/2006/relationships/image"/><Relationship Id="rId58" Target="../media/image57.png" Type="http://schemas.openxmlformats.org/officeDocument/2006/relationships/image"/><Relationship Id="rId59" Target="../media/image58.svg" Type="http://schemas.openxmlformats.org/officeDocument/2006/relationships/image"/><Relationship Id="rId6" Target="../media/image5.svg" Type="http://schemas.openxmlformats.org/officeDocument/2006/relationships/image"/><Relationship Id="rId60" Target="../media/image59.png" Type="http://schemas.openxmlformats.org/officeDocument/2006/relationships/image"/><Relationship Id="rId61" Target="../media/image60.svg" Type="http://schemas.openxmlformats.org/officeDocument/2006/relationships/image"/><Relationship Id="rId62" Target="../media/image61.png" Type="http://schemas.openxmlformats.org/officeDocument/2006/relationships/image"/><Relationship Id="rId63" Target="../media/image62.svg" Type="http://schemas.openxmlformats.org/officeDocument/2006/relationships/image"/><Relationship Id="rId64" Target="../media/image63.png" Type="http://schemas.openxmlformats.org/officeDocument/2006/relationships/image"/><Relationship Id="rId65" Target="../media/image64.svg" Type="http://schemas.openxmlformats.org/officeDocument/2006/relationships/image"/><Relationship Id="rId66" Target="../media/image65.png" Type="http://schemas.openxmlformats.org/officeDocument/2006/relationships/image"/><Relationship Id="rId67" Target="../media/image66.png" Type="http://schemas.openxmlformats.org/officeDocument/2006/relationships/image"/><Relationship Id="rId68" Target="../media/image67.svg" Type="http://schemas.openxmlformats.org/officeDocument/2006/relationships/image"/><Relationship Id="rId69" Target="../media/image68.png" Type="http://schemas.openxmlformats.org/officeDocument/2006/relationships/image"/><Relationship Id="rId7" Target="../media/image6.png" Type="http://schemas.openxmlformats.org/officeDocument/2006/relationships/image"/><Relationship Id="rId70" Target="../media/image69.svg" Type="http://schemas.openxmlformats.org/officeDocument/2006/relationships/image"/><Relationship Id="rId71" Target="../media/image70.png" Type="http://schemas.openxmlformats.org/officeDocument/2006/relationships/image"/><Relationship Id="rId72" Target="../media/image71.png" Type="http://schemas.openxmlformats.org/officeDocument/2006/relationships/image"/><Relationship Id="rId73" Target="../media/image72.svg" Type="http://schemas.openxmlformats.org/officeDocument/2006/relationships/image"/><Relationship Id="rId74" Target="../media/image73.png" Type="http://schemas.openxmlformats.org/officeDocument/2006/relationships/image"/><Relationship Id="rId75" Target="../media/image74.svg" Type="http://schemas.openxmlformats.org/officeDocument/2006/relationships/image"/><Relationship Id="rId76" Target="../media/image75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15116175"/>
          </a:xfrm>
          <a:custGeom>
            <a:avLst/>
            <a:gdLst/>
            <a:ahLst/>
            <a:cxnLst/>
            <a:rect r="r" b="b" t="t" l="l"/>
            <a:pathLst>
              <a:path h="15116175" w="10696575">
                <a:moveTo>
                  <a:pt x="0" y="0"/>
                </a:moveTo>
                <a:lnTo>
                  <a:pt x="10696575" y="0"/>
                </a:lnTo>
                <a:lnTo>
                  <a:pt x="10696575" y="15116175"/>
                </a:lnTo>
                <a:lnTo>
                  <a:pt x="0" y="15116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766" t="-756" r="-21724" b="-78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96838" y="14729085"/>
            <a:ext cx="13121431" cy="3257160"/>
            <a:chOff x="0" y="0"/>
            <a:chExt cx="3324947" cy="8253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24947" cy="825358"/>
            </a:xfrm>
            <a:custGeom>
              <a:avLst/>
              <a:gdLst/>
              <a:ahLst/>
              <a:cxnLst/>
              <a:rect r="r" b="b" t="t" l="l"/>
              <a:pathLst>
                <a:path h="825358" w="3324947">
                  <a:moveTo>
                    <a:pt x="0" y="0"/>
                  </a:moveTo>
                  <a:lnTo>
                    <a:pt x="3324947" y="0"/>
                  </a:lnTo>
                  <a:lnTo>
                    <a:pt x="3324947" y="825358"/>
                  </a:lnTo>
                  <a:lnTo>
                    <a:pt x="0" y="825358"/>
                  </a:lnTo>
                  <a:close/>
                </a:path>
              </a:pathLst>
            </a:custGeom>
            <a:solidFill>
              <a:srgbClr val="8ADDCB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324947" cy="8539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16250" y="388655"/>
            <a:ext cx="1065917" cy="251037"/>
            <a:chOff x="0" y="0"/>
            <a:chExt cx="1421222" cy="33471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086506" y="0"/>
              <a:ext cx="334716" cy="334716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A379">
                  <a:alpha val="66667"/>
                </a:srgbClr>
              </a:solidFill>
              <a:ln w="9525" cap="sq">
                <a:solidFill>
                  <a:srgbClr val="000000">
                    <a:alpha val="66667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572552" y="0"/>
              <a:ext cx="334716" cy="334716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9B347">
                  <a:alpha val="78824"/>
                </a:srgbClr>
              </a:solidFill>
              <a:ln w="9525" cap="sq">
                <a:solidFill>
                  <a:srgbClr val="000000">
                    <a:alpha val="78824"/>
                  </a:srgbClr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334716" cy="334716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EC6459">
                  <a:alpha val="81961"/>
                </a:srgbClr>
              </a:solidFill>
              <a:ln w="9525" cap="sq">
                <a:solidFill>
                  <a:srgbClr val="000000">
                    <a:alpha val="81961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0"/>
                  </a:lnSpc>
                </a:pPr>
              </a:p>
            </p:txBody>
          </p:sp>
        </p:grpSp>
      </p:grpSp>
      <p:grpSp>
        <p:nvGrpSpPr>
          <p:cNvPr name="Group 16" id="16"/>
          <p:cNvGrpSpPr/>
          <p:nvPr/>
        </p:nvGrpSpPr>
        <p:grpSpPr>
          <a:xfrm rot="0">
            <a:off x="1584936" y="1386566"/>
            <a:ext cx="2076828" cy="322574"/>
            <a:chOff x="0" y="0"/>
            <a:chExt cx="2769104" cy="430099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144327" y="0"/>
              <a:ext cx="2436114" cy="430099"/>
              <a:chOff x="0" y="0"/>
              <a:chExt cx="891612" cy="15741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91612" cy="157415"/>
              </a:xfrm>
              <a:custGeom>
                <a:avLst/>
                <a:gdLst/>
                <a:ahLst/>
                <a:cxnLst/>
                <a:rect r="r" b="b" t="t" l="l"/>
                <a:pathLst>
                  <a:path h="157415" w="891612">
                    <a:moveTo>
                      <a:pt x="78708" y="0"/>
                    </a:moveTo>
                    <a:lnTo>
                      <a:pt x="812904" y="0"/>
                    </a:lnTo>
                    <a:cubicBezTo>
                      <a:pt x="856373" y="0"/>
                      <a:pt x="891612" y="35239"/>
                      <a:pt x="891612" y="78708"/>
                    </a:cubicBezTo>
                    <a:lnTo>
                      <a:pt x="891612" y="78708"/>
                    </a:lnTo>
                    <a:cubicBezTo>
                      <a:pt x="891612" y="99582"/>
                      <a:pt x="883319" y="119602"/>
                      <a:pt x="868559" y="134362"/>
                    </a:cubicBezTo>
                    <a:cubicBezTo>
                      <a:pt x="853798" y="149123"/>
                      <a:pt x="833779" y="157415"/>
                      <a:pt x="812904" y="157415"/>
                    </a:cubicBezTo>
                    <a:lnTo>
                      <a:pt x="78708" y="157415"/>
                    </a:lnTo>
                    <a:cubicBezTo>
                      <a:pt x="35239" y="157415"/>
                      <a:pt x="0" y="122177"/>
                      <a:pt x="0" y="78708"/>
                    </a:cubicBezTo>
                    <a:lnTo>
                      <a:pt x="0" y="78708"/>
                    </a:lnTo>
                    <a:cubicBezTo>
                      <a:pt x="0" y="35239"/>
                      <a:pt x="35239" y="0"/>
                      <a:pt x="78708" y="0"/>
                    </a:cubicBezTo>
                    <a:close/>
                  </a:path>
                </a:pathLst>
              </a:custGeom>
              <a:solidFill>
                <a:srgbClr val="5D519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891612" cy="195515"/>
              </a:xfrm>
              <a:prstGeom prst="rect">
                <a:avLst/>
              </a:prstGeom>
            </p:spPr>
            <p:txBody>
              <a:bodyPr anchor="ctr" rtlCol="false" tIns="31413" lIns="31413" bIns="31413" rIns="31413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0" y="64045"/>
              <a:ext cx="2769104" cy="2812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81"/>
                </a:lnSpc>
                <a:spcBef>
                  <a:spcPct val="0"/>
                </a:spcBef>
              </a:pPr>
              <a:r>
                <a:rPr lang="en-US" sz="1200" spc="120">
                  <a:solidFill>
                    <a:srgbClr val="FFFFFF"/>
                  </a:solidFill>
                  <a:latin typeface="Chunk Five"/>
                  <a:ea typeface="Chunk Five"/>
                  <a:cs typeface="Chunk Five"/>
                  <a:sym typeface="Chunk Five"/>
                </a:rPr>
                <a:t>วิสัยทัศน์  (VISION)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249246" y="2523776"/>
            <a:ext cx="4634379" cy="2402385"/>
            <a:chOff x="0" y="0"/>
            <a:chExt cx="6179171" cy="3203180"/>
          </a:xfrm>
        </p:grpSpPr>
        <p:sp>
          <p:nvSpPr>
            <p:cNvPr name="AutoShape 22" id="22"/>
            <p:cNvSpPr/>
            <p:nvPr/>
          </p:nvSpPr>
          <p:spPr>
            <a:xfrm>
              <a:off x="4116530" y="631665"/>
              <a:ext cx="0" cy="2496934"/>
            </a:xfrm>
            <a:prstGeom prst="line">
              <a:avLst/>
            </a:prstGeom>
            <a:ln cap="flat" w="25400">
              <a:solidFill>
                <a:srgbClr val="7284EA"/>
              </a:solidFill>
              <a:prstDash val="sysDash"/>
              <a:headEnd type="none" len="sm" w="sm"/>
              <a:tailEnd type="none" len="sm" w="sm"/>
            </a:ln>
          </p:spPr>
        </p:sp>
        <p:grpSp>
          <p:nvGrpSpPr>
            <p:cNvPr name="Group 23" id="23"/>
            <p:cNvGrpSpPr/>
            <p:nvPr/>
          </p:nvGrpSpPr>
          <p:grpSpPr>
            <a:xfrm rot="0">
              <a:off x="1925168" y="0"/>
              <a:ext cx="2391350" cy="419664"/>
              <a:chOff x="0" y="0"/>
              <a:chExt cx="1115967" cy="195844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115967" cy="195844"/>
              </a:xfrm>
              <a:custGeom>
                <a:avLst/>
                <a:gdLst/>
                <a:ahLst/>
                <a:cxnLst/>
                <a:rect r="r" b="b" t="t" l="l"/>
                <a:pathLst>
                  <a:path h="195844" w="1115967">
                    <a:moveTo>
                      <a:pt x="97922" y="0"/>
                    </a:moveTo>
                    <a:lnTo>
                      <a:pt x="1018045" y="0"/>
                    </a:lnTo>
                    <a:cubicBezTo>
                      <a:pt x="1044015" y="0"/>
                      <a:pt x="1068922" y="10317"/>
                      <a:pt x="1087286" y="28681"/>
                    </a:cubicBezTo>
                    <a:cubicBezTo>
                      <a:pt x="1105650" y="47045"/>
                      <a:pt x="1115967" y="71951"/>
                      <a:pt x="1115967" y="97922"/>
                    </a:cubicBezTo>
                    <a:lnTo>
                      <a:pt x="1115967" y="97922"/>
                    </a:lnTo>
                    <a:cubicBezTo>
                      <a:pt x="1115967" y="152003"/>
                      <a:pt x="1072125" y="195844"/>
                      <a:pt x="1018045" y="195844"/>
                    </a:cubicBezTo>
                    <a:lnTo>
                      <a:pt x="97922" y="195844"/>
                    </a:lnTo>
                    <a:cubicBezTo>
                      <a:pt x="71951" y="195844"/>
                      <a:pt x="47045" y="185527"/>
                      <a:pt x="28681" y="167163"/>
                    </a:cubicBezTo>
                    <a:cubicBezTo>
                      <a:pt x="10317" y="148799"/>
                      <a:pt x="0" y="123892"/>
                      <a:pt x="0" y="97922"/>
                    </a:cubicBezTo>
                    <a:lnTo>
                      <a:pt x="0" y="97922"/>
                    </a:lnTo>
                    <a:cubicBezTo>
                      <a:pt x="0" y="71951"/>
                      <a:pt x="10317" y="47045"/>
                      <a:pt x="28681" y="28681"/>
                    </a:cubicBezTo>
                    <a:cubicBezTo>
                      <a:pt x="47045" y="10317"/>
                      <a:pt x="71951" y="0"/>
                      <a:pt x="97922" y="0"/>
                    </a:cubicBezTo>
                    <a:close/>
                  </a:path>
                </a:pathLst>
              </a:custGeom>
              <a:solidFill>
                <a:srgbClr val="7284EA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1115967" cy="233944"/>
              </a:xfrm>
              <a:prstGeom prst="rect">
                <a:avLst/>
              </a:prstGeom>
            </p:spPr>
            <p:txBody>
              <a:bodyPr anchor="ctr" rtlCol="false" tIns="20688" lIns="20688" bIns="20688" rIns="20688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1949112" y="31566"/>
              <a:ext cx="2391250" cy="29938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74"/>
                </a:lnSpc>
                <a:spcBef>
                  <a:spcPct val="0"/>
                </a:spcBef>
              </a:pPr>
              <a:r>
                <a:rPr lang="en-US" sz="1196" spc="119">
                  <a:solidFill>
                    <a:srgbClr val="FFFFFF"/>
                  </a:solidFill>
                  <a:latin typeface="Chunk Five"/>
                  <a:ea typeface="Chunk Five"/>
                  <a:cs typeface="Chunk Five"/>
                  <a:sym typeface="Chunk Five"/>
                </a:rPr>
                <a:t>พันธกิจ (MISSION)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84571" y="1908707"/>
              <a:ext cx="1620413" cy="200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45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ส่งเสริมและพัฒนา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2335733"/>
              <a:ext cx="1925168" cy="6616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ให้วิสาหกิจเพื่อสังคมมีคุณภาพพึ่งพาตนเองได้และขยายตัวอย่างกว้างขวาง 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2230036" y="1864281"/>
              <a:ext cx="1566317" cy="3908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45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การขึ้นทะเบียนวิสาหกิจเพื่อสังคม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2088188" y="2312894"/>
              <a:ext cx="1952142" cy="8902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และการดำเนินการแผนงาน โครงการการสนับสนุนและให้สิทธิประโยชน์ตามมาตรการต่าง ๆ ของภาครัฐที่จะเกิดขึ้น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4293067" y="1872123"/>
              <a:ext cx="1705064" cy="3908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45"/>
                </a:lnSpc>
              </a:pPr>
              <a:r>
                <a:rPr lang="en-US" sz="1145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เป็นหน่วยวิชาการและรับผิดชอบงานธุรการ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4112026" y="2329714"/>
              <a:ext cx="2067146" cy="4330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90"/>
                </a:lnSpc>
                <a:spcBef>
                  <a:spcPct val="0"/>
                </a:spcBef>
              </a:pPr>
              <a:r>
                <a:rPr lang="en-US" sz="993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ของคณะกรรมการส่งเสริมวิสาหกิจเพื่อสังคม</a:t>
              </a:r>
            </a:p>
          </p:txBody>
        </p:sp>
        <p:grpSp>
          <p:nvGrpSpPr>
            <p:cNvPr name="Group 33" id="33"/>
            <p:cNvGrpSpPr/>
            <p:nvPr/>
          </p:nvGrpSpPr>
          <p:grpSpPr>
            <a:xfrm rot="0">
              <a:off x="196969" y="1544376"/>
              <a:ext cx="1672950" cy="212452"/>
              <a:chOff x="0" y="0"/>
              <a:chExt cx="605444" cy="76887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605444" cy="76887"/>
              </a:xfrm>
              <a:custGeom>
                <a:avLst/>
                <a:gdLst/>
                <a:ahLst/>
                <a:cxnLst/>
                <a:rect r="r" b="b" t="t" l="l"/>
                <a:pathLst>
                  <a:path h="76887" w="605444">
                    <a:moveTo>
                      <a:pt x="302722" y="0"/>
                    </a:moveTo>
                    <a:cubicBezTo>
                      <a:pt x="135533" y="0"/>
                      <a:pt x="0" y="17212"/>
                      <a:pt x="0" y="38443"/>
                    </a:cubicBezTo>
                    <a:cubicBezTo>
                      <a:pt x="0" y="59675"/>
                      <a:pt x="135533" y="76887"/>
                      <a:pt x="302722" y="76887"/>
                    </a:cubicBezTo>
                    <a:cubicBezTo>
                      <a:pt x="469911" y="76887"/>
                      <a:pt x="605444" y="59675"/>
                      <a:pt x="605444" y="38443"/>
                    </a:cubicBezTo>
                    <a:cubicBezTo>
                      <a:pt x="605444" y="17212"/>
                      <a:pt x="469911" y="0"/>
                      <a:pt x="302722" y="0"/>
                    </a:cubicBezTo>
                    <a:close/>
                  </a:path>
                </a:pathLst>
              </a:custGeom>
              <a:solidFill>
                <a:srgbClr val="023D8B">
                  <a:alpha val="89804"/>
                </a:srgbClr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56760" y="26258"/>
                <a:ext cx="491924" cy="43421"/>
              </a:xfrm>
              <a:prstGeom prst="rect">
                <a:avLst/>
              </a:prstGeom>
            </p:spPr>
            <p:txBody>
              <a:bodyPr anchor="ctr" rtlCol="false" tIns="26677" lIns="26677" bIns="26677" rIns="26677"/>
              <a:lstStyle/>
              <a:p>
                <a:pPr algn="ctr">
                  <a:lnSpc>
                    <a:spcPts val="2400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2215146" y="1524024"/>
              <a:ext cx="1541962" cy="197382"/>
              <a:chOff x="0" y="0"/>
              <a:chExt cx="605444" cy="77501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605444" cy="77501"/>
              </a:xfrm>
              <a:custGeom>
                <a:avLst/>
                <a:gdLst/>
                <a:ahLst/>
                <a:cxnLst/>
                <a:rect r="r" b="b" t="t" l="l"/>
                <a:pathLst>
                  <a:path h="77501" w="605444">
                    <a:moveTo>
                      <a:pt x="302722" y="0"/>
                    </a:moveTo>
                    <a:cubicBezTo>
                      <a:pt x="135533" y="0"/>
                      <a:pt x="0" y="17349"/>
                      <a:pt x="0" y="38751"/>
                    </a:cubicBezTo>
                    <a:cubicBezTo>
                      <a:pt x="0" y="60152"/>
                      <a:pt x="135533" y="77501"/>
                      <a:pt x="302722" y="77501"/>
                    </a:cubicBezTo>
                    <a:cubicBezTo>
                      <a:pt x="469911" y="77501"/>
                      <a:pt x="605444" y="60152"/>
                      <a:pt x="605444" y="38751"/>
                    </a:cubicBezTo>
                    <a:cubicBezTo>
                      <a:pt x="605444" y="17349"/>
                      <a:pt x="469911" y="0"/>
                      <a:pt x="302722" y="0"/>
                    </a:cubicBezTo>
                    <a:close/>
                  </a:path>
                </a:pathLst>
              </a:custGeom>
              <a:solidFill>
                <a:srgbClr val="023D8B">
                  <a:alpha val="89804"/>
                </a:srgbClr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56760" y="26316"/>
                <a:ext cx="491924" cy="43920"/>
              </a:xfrm>
              <a:prstGeom prst="rect">
                <a:avLst/>
              </a:prstGeom>
            </p:spPr>
            <p:txBody>
              <a:bodyPr anchor="ctr" rtlCol="false" tIns="32225" lIns="32225" bIns="32225" rIns="32225"/>
              <a:lstStyle/>
              <a:p>
                <a:pPr algn="ctr">
                  <a:lnSpc>
                    <a:spcPts val="2400"/>
                  </a:lnSpc>
                </a:pPr>
              </a:p>
            </p:txBody>
          </p:sp>
        </p:grpSp>
        <p:sp>
          <p:nvSpPr>
            <p:cNvPr name="Freeform 39" id="39"/>
            <p:cNvSpPr/>
            <p:nvPr/>
          </p:nvSpPr>
          <p:spPr>
            <a:xfrm flipH="false" flipV="false" rot="0">
              <a:off x="2463902" y="600692"/>
              <a:ext cx="1163101" cy="957972"/>
            </a:xfrm>
            <a:custGeom>
              <a:avLst/>
              <a:gdLst/>
              <a:ahLst/>
              <a:cxnLst/>
              <a:rect r="r" b="b" t="t" l="l"/>
              <a:pathLst>
                <a:path h="957972" w="1163101">
                  <a:moveTo>
                    <a:pt x="0" y="0"/>
                  </a:moveTo>
                  <a:lnTo>
                    <a:pt x="1163101" y="0"/>
                  </a:lnTo>
                  <a:lnTo>
                    <a:pt x="1163101" y="957972"/>
                  </a:lnTo>
                  <a:lnTo>
                    <a:pt x="0" y="9579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9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0" id="40"/>
            <p:cNvGrpSpPr/>
            <p:nvPr/>
          </p:nvGrpSpPr>
          <p:grpSpPr>
            <a:xfrm rot="0">
              <a:off x="4501651" y="1541195"/>
              <a:ext cx="1419075" cy="180212"/>
              <a:chOff x="0" y="0"/>
              <a:chExt cx="605444" cy="76887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605444" cy="76887"/>
              </a:xfrm>
              <a:custGeom>
                <a:avLst/>
                <a:gdLst/>
                <a:ahLst/>
                <a:cxnLst/>
                <a:rect r="r" b="b" t="t" l="l"/>
                <a:pathLst>
                  <a:path h="76887" w="605444">
                    <a:moveTo>
                      <a:pt x="302722" y="0"/>
                    </a:moveTo>
                    <a:cubicBezTo>
                      <a:pt x="135533" y="0"/>
                      <a:pt x="0" y="17212"/>
                      <a:pt x="0" y="38443"/>
                    </a:cubicBezTo>
                    <a:cubicBezTo>
                      <a:pt x="0" y="59675"/>
                      <a:pt x="135533" y="76887"/>
                      <a:pt x="302722" y="76887"/>
                    </a:cubicBezTo>
                    <a:cubicBezTo>
                      <a:pt x="469911" y="76887"/>
                      <a:pt x="605444" y="59675"/>
                      <a:pt x="605444" y="38443"/>
                    </a:cubicBezTo>
                    <a:cubicBezTo>
                      <a:pt x="605444" y="17212"/>
                      <a:pt x="469911" y="0"/>
                      <a:pt x="302722" y="0"/>
                    </a:cubicBezTo>
                    <a:close/>
                  </a:path>
                </a:pathLst>
              </a:custGeom>
              <a:solidFill>
                <a:srgbClr val="023D8B">
                  <a:alpha val="89804"/>
                </a:srgbClr>
              </a:solidFill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56760" y="35783"/>
                <a:ext cx="491924" cy="33896"/>
              </a:xfrm>
              <a:prstGeom prst="rect">
                <a:avLst/>
              </a:prstGeom>
            </p:spPr>
            <p:txBody>
              <a:bodyPr anchor="ctr" rtlCol="false" tIns="22629" lIns="22629" bIns="22629" rIns="22629"/>
              <a:lstStyle/>
              <a:p>
                <a:pPr algn="ctr">
                  <a:lnSpc>
                    <a:spcPts val="2399"/>
                  </a:lnSpc>
                </a:pPr>
              </a:p>
            </p:txBody>
          </p:sp>
        </p:grpSp>
        <p:sp>
          <p:nvSpPr>
            <p:cNvPr name="Freeform 43" id="43"/>
            <p:cNvSpPr/>
            <p:nvPr/>
          </p:nvSpPr>
          <p:spPr>
            <a:xfrm flipH="false" flipV="false" rot="0">
              <a:off x="362766" y="546664"/>
              <a:ext cx="1306688" cy="1128503"/>
            </a:xfrm>
            <a:custGeom>
              <a:avLst/>
              <a:gdLst/>
              <a:ahLst/>
              <a:cxnLst/>
              <a:rect r="r" b="b" t="t" l="l"/>
              <a:pathLst>
                <a:path h="1128503" w="1306688">
                  <a:moveTo>
                    <a:pt x="0" y="0"/>
                  </a:moveTo>
                  <a:lnTo>
                    <a:pt x="1306688" y="0"/>
                  </a:lnTo>
                  <a:lnTo>
                    <a:pt x="1306688" y="1128503"/>
                  </a:lnTo>
                  <a:lnTo>
                    <a:pt x="0" y="11285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0">
              <a:off x="4670625" y="357632"/>
              <a:ext cx="1113881" cy="1273668"/>
            </a:xfrm>
            <a:custGeom>
              <a:avLst/>
              <a:gdLst/>
              <a:ahLst/>
              <a:cxnLst/>
              <a:rect r="r" b="b" t="t" l="l"/>
              <a:pathLst>
                <a:path h="1273668" w="1113881">
                  <a:moveTo>
                    <a:pt x="0" y="0"/>
                  </a:moveTo>
                  <a:lnTo>
                    <a:pt x="1113881" y="0"/>
                  </a:lnTo>
                  <a:lnTo>
                    <a:pt x="1113881" y="1273668"/>
                  </a:lnTo>
                  <a:lnTo>
                    <a:pt x="0" y="12736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45" id="45"/>
            <p:cNvSpPr/>
            <p:nvPr/>
          </p:nvSpPr>
          <p:spPr>
            <a:xfrm>
              <a:off x="2011988" y="600692"/>
              <a:ext cx="0" cy="2496934"/>
            </a:xfrm>
            <a:prstGeom prst="line">
              <a:avLst/>
            </a:prstGeom>
            <a:ln cap="flat" w="25400">
              <a:solidFill>
                <a:srgbClr val="7284EA"/>
              </a:solidFill>
              <a:prstDash val="sysDash"/>
              <a:headEnd type="none" len="sm" w="sm"/>
              <a:tailEnd type="none" len="sm" w="sm"/>
            </a:ln>
          </p:spPr>
        </p:sp>
      </p:grpSp>
      <p:sp>
        <p:nvSpPr>
          <p:cNvPr name="AutoShape 46" id="46"/>
          <p:cNvSpPr/>
          <p:nvPr/>
        </p:nvSpPr>
        <p:spPr>
          <a:xfrm flipH="true">
            <a:off x="5326950" y="9369162"/>
            <a:ext cx="0" cy="701622"/>
          </a:xfrm>
          <a:prstGeom prst="line">
            <a:avLst/>
          </a:prstGeom>
          <a:ln cap="flat" w="38100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3719170" y="5493807"/>
            <a:ext cx="3030448" cy="633626"/>
            <a:chOff x="0" y="0"/>
            <a:chExt cx="4040597" cy="844834"/>
          </a:xfrm>
        </p:grpSpPr>
        <p:grpSp>
          <p:nvGrpSpPr>
            <p:cNvPr name="Group 48" id="48"/>
            <p:cNvGrpSpPr/>
            <p:nvPr/>
          </p:nvGrpSpPr>
          <p:grpSpPr>
            <a:xfrm rot="0">
              <a:off x="505651" y="0"/>
              <a:ext cx="3534947" cy="844834"/>
              <a:chOff x="0" y="0"/>
              <a:chExt cx="846188" cy="202235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46188" cy="202235"/>
              </a:xfrm>
              <a:custGeom>
                <a:avLst/>
                <a:gdLst/>
                <a:ahLst/>
                <a:cxnLst/>
                <a:rect r="r" b="b" t="t" l="l"/>
                <a:pathLst>
                  <a:path h="202235" w="846188">
                    <a:moveTo>
                      <a:pt x="22153" y="0"/>
                    </a:moveTo>
                    <a:lnTo>
                      <a:pt x="824035" y="0"/>
                    </a:lnTo>
                    <a:cubicBezTo>
                      <a:pt x="829910" y="0"/>
                      <a:pt x="835545" y="2334"/>
                      <a:pt x="839699" y="6488"/>
                    </a:cubicBezTo>
                    <a:cubicBezTo>
                      <a:pt x="843854" y="10643"/>
                      <a:pt x="846188" y="16278"/>
                      <a:pt x="846188" y="22153"/>
                    </a:cubicBezTo>
                    <a:lnTo>
                      <a:pt x="846188" y="180081"/>
                    </a:lnTo>
                    <a:cubicBezTo>
                      <a:pt x="846188" y="192316"/>
                      <a:pt x="836269" y="202235"/>
                      <a:pt x="824035" y="202235"/>
                    </a:cubicBezTo>
                    <a:lnTo>
                      <a:pt x="22153" y="202235"/>
                    </a:lnTo>
                    <a:cubicBezTo>
                      <a:pt x="16278" y="202235"/>
                      <a:pt x="10643" y="199901"/>
                      <a:pt x="6488" y="195746"/>
                    </a:cubicBezTo>
                    <a:cubicBezTo>
                      <a:pt x="2334" y="191592"/>
                      <a:pt x="0" y="185957"/>
                      <a:pt x="0" y="180081"/>
                    </a:cubicBezTo>
                    <a:lnTo>
                      <a:pt x="0" y="22153"/>
                    </a:lnTo>
                    <a:cubicBezTo>
                      <a:pt x="0" y="16278"/>
                      <a:pt x="2334" y="10643"/>
                      <a:pt x="6488" y="6488"/>
                    </a:cubicBezTo>
                    <a:cubicBezTo>
                      <a:pt x="10643" y="2334"/>
                      <a:pt x="16278" y="0"/>
                      <a:pt x="22153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28575"/>
                <a:ext cx="846188" cy="230810"/>
              </a:xfrm>
              <a:prstGeom prst="rect">
                <a:avLst/>
              </a:prstGeom>
            </p:spPr>
            <p:txBody>
              <a:bodyPr anchor="ctr" rtlCol="false" tIns="42531" lIns="42531" bIns="42531" rIns="42531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0" y="0"/>
              <a:ext cx="593010" cy="844834"/>
              <a:chOff x="0" y="0"/>
              <a:chExt cx="141953" cy="202235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141953" cy="202235"/>
              </a:xfrm>
              <a:custGeom>
                <a:avLst/>
                <a:gdLst/>
                <a:ahLst/>
                <a:cxnLst/>
                <a:rect r="r" b="b" t="t" l="l"/>
                <a:pathLst>
                  <a:path h="202235" w="141953">
                    <a:moveTo>
                      <a:pt x="70977" y="0"/>
                    </a:moveTo>
                    <a:lnTo>
                      <a:pt x="70977" y="0"/>
                    </a:lnTo>
                    <a:cubicBezTo>
                      <a:pt x="89801" y="0"/>
                      <a:pt x="107854" y="7478"/>
                      <a:pt x="121165" y="20789"/>
                    </a:cubicBezTo>
                    <a:cubicBezTo>
                      <a:pt x="134476" y="34099"/>
                      <a:pt x="141953" y="52153"/>
                      <a:pt x="141953" y="70977"/>
                    </a:cubicBezTo>
                    <a:lnTo>
                      <a:pt x="141953" y="131258"/>
                    </a:lnTo>
                    <a:cubicBezTo>
                      <a:pt x="141953" y="170457"/>
                      <a:pt x="110176" y="202235"/>
                      <a:pt x="70977" y="202235"/>
                    </a:cubicBezTo>
                    <a:lnTo>
                      <a:pt x="70977" y="202235"/>
                    </a:lnTo>
                    <a:cubicBezTo>
                      <a:pt x="31777" y="202235"/>
                      <a:pt x="0" y="170457"/>
                      <a:pt x="0" y="131258"/>
                    </a:cubicBezTo>
                    <a:lnTo>
                      <a:pt x="0" y="70977"/>
                    </a:lnTo>
                    <a:cubicBezTo>
                      <a:pt x="0" y="31777"/>
                      <a:pt x="31777" y="0"/>
                      <a:pt x="70977" y="0"/>
                    </a:cubicBezTo>
                    <a:close/>
                  </a:path>
                </a:pathLst>
              </a:custGeom>
              <a:solidFill>
                <a:srgbClr val="E4627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28575"/>
                <a:ext cx="141953" cy="230810"/>
              </a:xfrm>
              <a:prstGeom prst="rect">
                <a:avLst/>
              </a:prstGeom>
            </p:spPr>
            <p:txBody>
              <a:bodyPr anchor="ctr" rtlCol="false" tIns="42531" lIns="42531" bIns="42531" rIns="42531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54" id="54"/>
            <p:cNvSpPr txBox="true"/>
            <p:nvPr/>
          </p:nvSpPr>
          <p:spPr>
            <a:xfrm rot="0">
              <a:off x="611470" y="103901"/>
              <a:ext cx="3408755" cy="609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58"/>
                </a:lnSpc>
              </a:pPr>
              <a:r>
                <a:rPr lang="en-US" sz="1327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ยุทธศาสตร์ชาติ พ.ศ. 2567-2570</a:t>
              </a:r>
            </a:p>
            <a:p>
              <a:pPr algn="ctr">
                <a:lnSpc>
                  <a:spcPts val="1858"/>
                </a:lnSpc>
              </a:pPr>
              <a:r>
                <a:rPr lang="en-US" sz="1327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(แผนระดับ 1)</a:t>
              </a:r>
            </a:p>
          </p:txBody>
        </p:sp>
      </p:grpSp>
      <p:sp>
        <p:nvSpPr>
          <p:cNvPr name="AutoShape 55" id="55"/>
          <p:cNvSpPr/>
          <p:nvPr/>
        </p:nvSpPr>
        <p:spPr>
          <a:xfrm flipH="true" flipV="true">
            <a:off x="5312637" y="6232365"/>
            <a:ext cx="0" cy="862846"/>
          </a:xfrm>
          <a:prstGeom prst="line">
            <a:avLst/>
          </a:prstGeom>
          <a:ln cap="flat" w="38100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6" id="56"/>
          <p:cNvGrpSpPr/>
          <p:nvPr/>
        </p:nvGrpSpPr>
        <p:grpSpPr>
          <a:xfrm rot="0">
            <a:off x="1136023" y="6333436"/>
            <a:ext cx="4176614" cy="488061"/>
            <a:chOff x="0" y="0"/>
            <a:chExt cx="5568818" cy="650748"/>
          </a:xfrm>
        </p:grpSpPr>
        <p:grpSp>
          <p:nvGrpSpPr>
            <p:cNvPr name="Group 57" id="57"/>
            <p:cNvGrpSpPr/>
            <p:nvPr/>
          </p:nvGrpSpPr>
          <p:grpSpPr>
            <a:xfrm rot="0">
              <a:off x="64177" y="0"/>
              <a:ext cx="5381617" cy="650748"/>
              <a:chOff x="0" y="0"/>
              <a:chExt cx="2577755" cy="311704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2577755" cy="311704"/>
              </a:xfrm>
              <a:custGeom>
                <a:avLst/>
                <a:gdLst/>
                <a:ahLst/>
                <a:cxnLst/>
                <a:rect r="r" b="b" t="t" l="l"/>
                <a:pathLst>
                  <a:path h="311704" w="2577755">
                    <a:moveTo>
                      <a:pt x="70955" y="0"/>
                    </a:moveTo>
                    <a:lnTo>
                      <a:pt x="2506800" y="0"/>
                    </a:lnTo>
                    <a:cubicBezTo>
                      <a:pt x="2525618" y="0"/>
                      <a:pt x="2543666" y="7476"/>
                      <a:pt x="2556973" y="20782"/>
                    </a:cubicBezTo>
                    <a:cubicBezTo>
                      <a:pt x="2570279" y="34089"/>
                      <a:pt x="2577755" y="52137"/>
                      <a:pt x="2577755" y="70955"/>
                    </a:cubicBezTo>
                    <a:lnTo>
                      <a:pt x="2577755" y="240748"/>
                    </a:lnTo>
                    <a:cubicBezTo>
                      <a:pt x="2577755" y="279936"/>
                      <a:pt x="2545987" y="311704"/>
                      <a:pt x="2506800" y="311704"/>
                    </a:cubicBezTo>
                    <a:lnTo>
                      <a:pt x="70955" y="311704"/>
                    </a:lnTo>
                    <a:cubicBezTo>
                      <a:pt x="52137" y="311704"/>
                      <a:pt x="34089" y="304228"/>
                      <a:pt x="20782" y="290921"/>
                    </a:cubicBezTo>
                    <a:cubicBezTo>
                      <a:pt x="7476" y="277615"/>
                      <a:pt x="0" y="259567"/>
                      <a:pt x="0" y="240748"/>
                    </a:cubicBezTo>
                    <a:lnTo>
                      <a:pt x="0" y="70955"/>
                    </a:lnTo>
                    <a:cubicBezTo>
                      <a:pt x="0" y="52137"/>
                      <a:pt x="7476" y="34089"/>
                      <a:pt x="20782" y="20782"/>
                    </a:cubicBezTo>
                    <a:cubicBezTo>
                      <a:pt x="34089" y="7476"/>
                      <a:pt x="52137" y="0"/>
                      <a:pt x="70955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0" y="-38100"/>
                <a:ext cx="2577755" cy="349804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60" id="60"/>
            <p:cNvSpPr txBox="true"/>
            <p:nvPr/>
          </p:nvSpPr>
          <p:spPr>
            <a:xfrm rot="0">
              <a:off x="0" y="199802"/>
              <a:ext cx="5568818" cy="2320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54"/>
                </a:lnSpc>
                <a:spcBef>
                  <a:spcPct val="0"/>
                </a:spcBef>
              </a:pPr>
              <a:r>
                <a:rPr lang="en-US" b="true" sz="1110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ยุทธศาสตร์ที่ 3 </a:t>
              </a:r>
              <a:r>
                <a:rPr lang="en-US" sz="111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ด้านการพัฒนาและเสริมสร้างศักยภาพทรัพยากรมนุษย์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5312637" y="6333436"/>
            <a:ext cx="4200610" cy="660704"/>
            <a:chOff x="0" y="0"/>
            <a:chExt cx="5600814" cy="880939"/>
          </a:xfrm>
        </p:grpSpPr>
        <p:grpSp>
          <p:nvGrpSpPr>
            <p:cNvPr name="Group 62" id="62"/>
            <p:cNvGrpSpPr/>
            <p:nvPr/>
          </p:nvGrpSpPr>
          <p:grpSpPr>
            <a:xfrm rot="0">
              <a:off x="96724" y="0"/>
              <a:ext cx="5412537" cy="654487"/>
              <a:chOff x="0" y="0"/>
              <a:chExt cx="2577755" cy="311704"/>
            </a:xfrm>
          </p:grpSpPr>
          <p:sp>
            <p:nvSpPr>
              <p:cNvPr name="Freeform 63" id="63"/>
              <p:cNvSpPr/>
              <p:nvPr/>
            </p:nvSpPr>
            <p:spPr>
              <a:xfrm flipH="false" flipV="false" rot="0">
                <a:off x="0" y="0"/>
                <a:ext cx="2577755" cy="311704"/>
              </a:xfrm>
              <a:custGeom>
                <a:avLst/>
                <a:gdLst/>
                <a:ahLst/>
                <a:cxnLst/>
                <a:rect r="r" b="b" t="t" l="l"/>
                <a:pathLst>
                  <a:path h="311704" w="2577755">
                    <a:moveTo>
                      <a:pt x="70955" y="0"/>
                    </a:moveTo>
                    <a:lnTo>
                      <a:pt x="2506800" y="0"/>
                    </a:lnTo>
                    <a:cubicBezTo>
                      <a:pt x="2525618" y="0"/>
                      <a:pt x="2543666" y="7476"/>
                      <a:pt x="2556973" y="20782"/>
                    </a:cubicBezTo>
                    <a:cubicBezTo>
                      <a:pt x="2570279" y="34089"/>
                      <a:pt x="2577755" y="52137"/>
                      <a:pt x="2577755" y="70955"/>
                    </a:cubicBezTo>
                    <a:lnTo>
                      <a:pt x="2577755" y="240748"/>
                    </a:lnTo>
                    <a:cubicBezTo>
                      <a:pt x="2577755" y="279936"/>
                      <a:pt x="2545987" y="311704"/>
                      <a:pt x="2506800" y="311704"/>
                    </a:cubicBezTo>
                    <a:lnTo>
                      <a:pt x="70955" y="311704"/>
                    </a:lnTo>
                    <a:cubicBezTo>
                      <a:pt x="52137" y="311704"/>
                      <a:pt x="34089" y="304228"/>
                      <a:pt x="20782" y="290921"/>
                    </a:cubicBezTo>
                    <a:cubicBezTo>
                      <a:pt x="7476" y="277615"/>
                      <a:pt x="0" y="259567"/>
                      <a:pt x="0" y="240748"/>
                    </a:cubicBezTo>
                    <a:lnTo>
                      <a:pt x="0" y="70955"/>
                    </a:lnTo>
                    <a:cubicBezTo>
                      <a:pt x="0" y="52137"/>
                      <a:pt x="7476" y="34089"/>
                      <a:pt x="20782" y="20782"/>
                    </a:cubicBezTo>
                    <a:cubicBezTo>
                      <a:pt x="34089" y="7476"/>
                      <a:pt x="52137" y="0"/>
                      <a:pt x="70955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64" id="64"/>
              <p:cNvSpPr txBox="true"/>
              <p:nvPr/>
            </p:nvSpPr>
            <p:spPr>
              <a:xfrm>
                <a:off x="0" y="-38100"/>
                <a:ext cx="2577755" cy="349804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65" id="65"/>
            <p:cNvSpPr txBox="true"/>
            <p:nvPr/>
          </p:nvSpPr>
          <p:spPr>
            <a:xfrm rot="0">
              <a:off x="0" y="112200"/>
              <a:ext cx="5600814" cy="7687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63"/>
                </a:lnSpc>
              </a:pPr>
              <a:r>
                <a:rPr lang="en-US" sz="1116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ยุทธศาสตร์ที่ 4 </a:t>
              </a:r>
              <a:r>
                <a:rPr lang="en-US" sz="1116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ด้านการสร้างโอกาสความเสมอภาคและเท่าเทียมกัน</a:t>
              </a:r>
            </a:p>
            <a:p>
              <a:pPr algn="ctr">
                <a:lnSpc>
                  <a:spcPts val="1563"/>
                </a:lnSpc>
              </a:pPr>
              <a:r>
                <a:rPr lang="en-US" sz="1116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ทางสังคม</a:t>
              </a:r>
            </a:p>
            <a:p>
              <a:pPr algn="ctr">
                <a:lnSpc>
                  <a:spcPts val="1563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6" id="66"/>
          <p:cNvGrpSpPr/>
          <p:nvPr/>
        </p:nvGrpSpPr>
        <p:grpSpPr>
          <a:xfrm rot="0">
            <a:off x="6933610" y="7816682"/>
            <a:ext cx="3084173" cy="452406"/>
            <a:chOff x="0" y="0"/>
            <a:chExt cx="4112231" cy="603208"/>
          </a:xfrm>
        </p:grpSpPr>
        <p:grpSp>
          <p:nvGrpSpPr>
            <p:cNvPr name="Group 67" id="67"/>
            <p:cNvGrpSpPr/>
            <p:nvPr/>
          </p:nvGrpSpPr>
          <p:grpSpPr>
            <a:xfrm rot="0">
              <a:off x="0" y="0"/>
              <a:ext cx="4102625" cy="603208"/>
              <a:chOff x="0" y="0"/>
              <a:chExt cx="2019289" cy="296896"/>
            </a:xfrm>
          </p:grpSpPr>
          <p:sp>
            <p:nvSpPr>
              <p:cNvPr name="Freeform 68" id="68"/>
              <p:cNvSpPr/>
              <p:nvPr/>
            </p:nvSpPr>
            <p:spPr>
              <a:xfrm flipH="false" flipV="false" rot="0">
                <a:off x="0" y="0"/>
                <a:ext cx="2019289" cy="296896"/>
              </a:xfrm>
              <a:custGeom>
                <a:avLst/>
                <a:gdLst/>
                <a:ahLst/>
                <a:cxnLst/>
                <a:rect r="r" b="b" t="t" l="l"/>
                <a:pathLst>
                  <a:path h="296896" w="2019289">
                    <a:moveTo>
                      <a:pt x="90579" y="0"/>
                    </a:moveTo>
                    <a:lnTo>
                      <a:pt x="1928710" y="0"/>
                    </a:lnTo>
                    <a:cubicBezTo>
                      <a:pt x="1978735" y="0"/>
                      <a:pt x="2019289" y="40554"/>
                      <a:pt x="2019289" y="90579"/>
                    </a:cubicBezTo>
                    <a:lnTo>
                      <a:pt x="2019289" y="206317"/>
                    </a:lnTo>
                    <a:cubicBezTo>
                      <a:pt x="2019289" y="256342"/>
                      <a:pt x="1978735" y="296896"/>
                      <a:pt x="1928710" y="296896"/>
                    </a:cubicBezTo>
                    <a:lnTo>
                      <a:pt x="90579" y="296896"/>
                    </a:lnTo>
                    <a:cubicBezTo>
                      <a:pt x="40554" y="296896"/>
                      <a:pt x="0" y="256342"/>
                      <a:pt x="0" y="206317"/>
                    </a:cubicBezTo>
                    <a:lnTo>
                      <a:pt x="0" y="90579"/>
                    </a:lnTo>
                    <a:cubicBezTo>
                      <a:pt x="0" y="40554"/>
                      <a:pt x="40554" y="0"/>
                      <a:pt x="90579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69" id="69"/>
              <p:cNvSpPr txBox="true"/>
              <p:nvPr/>
            </p:nvSpPr>
            <p:spPr>
              <a:xfrm>
                <a:off x="0" y="-38100"/>
                <a:ext cx="2019289" cy="334996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70" id="70"/>
            <p:cNvSpPr txBox="true"/>
            <p:nvPr/>
          </p:nvSpPr>
          <p:spPr>
            <a:xfrm rot="0">
              <a:off x="0" y="159652"/>
              <a:ext cx="4112231" cy="2467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4"/>
                </a:lnSpc>
                <a:spcBef>
                  <a:spcPct val="0"/>
                </a:spcBef>
              </a:pPr>
              <a:r>
                <a:rPr lang="en-US" b="true" sz="1152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แผนแม่บทประเด็นที่ 16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เศรษฐกิจฐานราก </a:t>
              </a: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619514" y="7810119"/>
            <a:ext cx="3096288" cy="452406"/>
            <a:chOff x="0" y="0"/>
            <a:chExt cx="4128384" cy="603208"/>
          </a:xfrm>
        </p:grpSpPr>
        <p:grpSp>
          <p:nvGrpSpPr>
            <p:cNvPr name="Group 72" id="72"/>
            <p:cNvGrpSpPr/>
            <p:nvPr/>
          </p:nvGrpSpPr>
          <p:grpSpPr>
            <a:xfrm rot="0">
              <a:off x="0" y="0"/>
              <a:ext cx="4102625" cy="603208"/>
              <a:chOff x="0" y="0"/>
              <a:chExt cx="2019289" cy="296896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2019289" cy="296896"/>
              </a:xfrm>
              <a:custGeom>
                <a:avLst/>
                <a:gdLst/>
                <a:ahLst/>
                <a:cxnLst/>
                <a:rect r="r" b="b" t="t" l="l"/>
                <a:pathLst>
                  <a:path h="296896" w="2019289">
                    <a:moveTo>
                      <a:pt x="90579" y="0"/>
                    </a:moveTo>
                    <a:lnTo>
                      <a:pt x="1928710" y="0"/>
                    </a:lnTo>
                    <a:cubicBezTo>
                      <a:pt x="1978735" y="0"/>
                      <a:pt x="2019289" y="40554"/>
                      <a:pt x="2019289" y="90579"/>
                    </a:cubicBezTo>
                    <a:lnTo>
                      <a:pt x="2019289" y="206317"/>
                    </a:lnTo>
                    <a:cubicBezTo>
                      <a:pt x="2019289" y="256342"/>
                      <a:pt x="1978735" y="296896"/>
                      <a:pt x="1928710" y="296896"/>
                    </a:cubicBezTo>
                    <a:lnTo>
                      <a:pt x="90579" y="296896"/>
                    </a:lnTo>
                    <a:cubicBezTo>
                      <a:pt x="40554" y="296896"/>
                      <a:pt x="0" y="256342"/>
                      <a:pt x="0" y="206317"/>
                    </a:cubicBezTo>
                    <a:lnTo>
                      <a:pt x="0" y="90579"/>
                    </a:lnTo>
                    <a:cubicBezTo>
                      <a:pt x="0" y="40554"/>
                      <a:pt x="40554" y="0"/>
                      <a:pt x="90579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0" y="-38100"/>
                <a:ext cx="2019289" cy="334996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75" id="75"/>
            <p:cNvSpPr txBox="true"/>
            <p:nvPr/>
          </p:nvSpPr>
          <p:spPr>
            <a:xfrm rot="0">
              <a:off x="16153" y="168726"/>
              <a:ext cx="4112231" cy="2467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4"/>
                </a:lnSpc>
                <a:spcBef>
                  <a:spcPct val="0"/>
                </a:spcBef>
              </a:pPr>
              <a:r>
                <a:rPr lang="en-US" b="true" sz="1152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แผนแม่บทประเด็นที่ 5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การท่องเที่ยว</a:t>
              </a: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3774153" y="7816682"/>
            <a:ext cx="3102307" cy="452406"/>
            <a:chOff x="0" y="0"/>
            <a:chExt cx="4136410" cy="603208"/>
          </a:xfrm>
        </p:grpSpPr>
        <p:grpSp>
          <p:nvGrpSpPr>
            <p:cNvPr name="Group 77" id="77"/>
            <p:cNvGrpSpPr/>
            <p:nvPr/>
          </p:nvGrpSpPr>
          <p:grpSpPr>
            <a:xfrm rot="0">
              <a:off x="0" y="0"/>
              <a:ext cx="4102625" cy="603208"/>
              <a:chOff x="0" y="0"/>
              <a:chExt cx="2019289" cy="296896"/>
            </a:xfrm>
          </p:grpSpPr>
          <p:sp>
            <p:nvSpPr>
              <p:cNvPr name="Freeform 78" id="78"/>
              <p:cNvSpPr/>
              <p:nvPr/>
            </p:nvSpPr>
            <p:spPr>
              <a:xfrm flipH="false" flipV="false" rot="0">
                <a:off x="0" y="0"/>
                <a:ext cx="2019289" cy="296896"/>
              </a:xfrm>
              <a:custGeom>
                <a:avLst/>
                <a:gdLst/>
                <a:ahLst/>
                <a:cxnLst/>
                <a:rect r="r" b="b" t="t" l="l"/>
                <a:pathLst>
                  <a:path h="296896" w="2019289">
                    <a:moveTo>
                      <a:pt x="90579" y="0"/>
                    </a:moveTo>
                    <a:lnTo>
                      <a:pt x="1928710" y="0"/>
                    </a:lnTo>
                    <a:cubicBezTo>
                      <a:pt x="1978735" y="0"/>
                      <a:pt x="2019289" y="40554"/>
                      <a:pt x="2019289" y="90579"/>
                    </a:cubicBezTo>
                    <a:lnTo>
                      <a:pt x="2019289" y="206317"/>
                    </a:lnTo>
                    <a:cubicBezTo>
                      <a:pt x="2019289" y="256342"/>
                      <a:pt x="1978735" y="296896"/>
                      <a:pt x="1928710" y="296896"/>
                    </a:cubicBezTo>
                    <a:lnTo>
                      <a:pt x="90579" y="296896"/>
                    </a:lnTo>
                    <a:cubicBezTo>
                      <a:pt x="40554" y="296896"/>
                      <a:pt x="0" y="256342"/>
                      <a:pt x="0" y="206317"/>
                    </a:cubicBezTo>
                    <a:lnTo>
                      <a:pt x="0" y="90579"/>
                    </a:lnTo>
                    <a:cubicBezTo>
                      <a:pt x="0" y="40554"/>
                      <a:pt x="40554" y="0"/>
                      <a:pt x="90579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79" id="79"/>
              <p:cNvSpPr txBox="true"/>
              <p:nvPr/>
            </p:nvSpPr>
            <p:spPr>
              <a:xfrm>
                <a:off x="0" y="-38100"/>
                <a:ext cx="2019289" cy="334996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80" id="80"/>
            <p:cNvSpPr txBox="true"/>
            <p:nvPr/>
          </p:nvSpPr>
          <p:spPr>
            <a:xfrm rot="0">
              <a:off x="24178" y="83452"/>
              <a:ext cx="4112231" cy="513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4"/>
                </a:lnSpc>
              </a:pPr>
              <a:r>
                <a:rPr lang="en-US" sz="1152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แผนแม่บทประเด็นที่ 10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การปรับเปลี่ยนค่านิยม</a:t>
              </a:r>
            </a:p>
            <a:p>
              <a:pPr algn="ctr">
                <a:lnSpc>
                  <a:spcPts val="1614"/>
                </a:lnSpc>
                <a:spcBef>
                  <a:spcPct val="0"/>
                </a:spcBef>
              </a:pP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และวัฒนธรรม</a:t>
              </a: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2167658" y="8348250"/>
            <a:ext cx="3133620" cy="452406"/>
            <a:chOff x="0" y="0"/>
            <a:chExt cx="4178160" cy="603208"/>
          </a:xfrm>
        </p:grpSpPr>
        <p:grpSp>
          <p:nvGrpSpPr>
            <p:cNvPr name="Group 82" id="82"/>
            <p:cNvGrpSpPr/>
            <p:nvPr/>
          </p:nvGrpSpPr>
          <p:grpSpPr>
            <a:xfrm rot="0">
              <a:off x="75535" y="0"/>
              <a:ext cx="4102625" cy="603208"/>
              <a:chOff x="0" y="0"/>
              <a:chExt cx="2019289" cy="296896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2019289" cy="296896"/>
              </a:xfrm>
              <a:custGeom>
                <a:avLst/>
                <a:gdLst/>
                <a:ahLst/>
                <a:cxnLst/>
                <a:rect r="r" b="b" t="t" l="l"/>
                <a:pathLst>
                  <a:path h="296896" w="2019289">
                    <a:moveTo>
                      <a:pt x="90579" y="0"/>
                    </a:moveTo>
                    <a:lnTo>
                      <a:pt x="1928710" y="0"/>
                    </a:lnTo>
                    <a:cubicBezTo>
                      <a:pt x="1978735" y="0"/>
                      <a:pt x="2019289" y="40554"/>
                      <a:pt x="2019289" y="90579"/>
                    </a:cubicBezTo>
                    <a:lnTo>
                      <a:pt x="2019289" y="206317"/>
                    </a:lnTo>
                    <a:cubicBezTo>
                      <a:pt x="2019289" y="256342"/>
                      <a:pt x="1978735" y="296896"/>
                      <a:pt x="1928710" y="296896"/>
                    </a:cubicBezTo>
                    <a:lnTo>
                      <a:pt x="90579" y="296896"/>
                    </a:lnTo>
                    <a:cubicBezTo>
                      <a:pt x="40554" y="296896"/>
                      <a:pt x="0" y="256342"/>
                      <a:pt x="0" y="206317"/>
                    </a:cubicBezTo>
                    <a:lnTo>
                      <a:pt x="0" y="90579"/>
                    </a:lnTo>
                    <a:cubicBezTo>
                      <a:pt x="0" y="40554"/>
                      <a:pt x="40554" y="0"/>
                      <a:pt x="90579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38100"/>
                <a:ext cx="2019289" cy="334996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85" id="85"/>
            <p:cNvSpPr txBox="true"/>
            <p:nvPr/>
          </p:nvSpPr>
          <p:spPr>
            <a:xfrm rot="0">
              <a:off x="0" y="35376"/>
              <a:ext cx="4112231" cy="513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4"/>
                </a:lnSpc>
              </a:pPr>
              <a:r>
                <a:rPr lang="en-US" sz="1152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แผนแม่บทประเด็นที่ 17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ความเสมอภาค</a:t>
              </a:r>
            </a:p>
            <a:p>
              <a:pPr algn="ctr">
                <a:lnSpc>
                  <a:spcPts val="1614"/>
                </a:lnSpc>
                <a:spcBef>
                  <a:spcPct val="0"/>
                </a:spcBef>
              </a:pP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และหลักประกันทางสังคม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5368402" y="8348250"/>
            <a:ext cx="3084173" cy="452406"/>
            <a:chOff x="0" y="0"/>
            <a:chExt cx="4112231" cy="603208"/>
          </a:xfrm>
        </p:grpSpPr>
        <p:grpSp>
          <p:nvGrpSpPr>
            <p:cNvPr name="Group 87" id="87"/>
            <p:cNvGrpSpPr/>
            <p:nvPr/>
          </p:nvGrpSpPr>
          <p:grpSpPr>
            <a:xfrm rot="0">
              <a:off x="9606" y="0"/>
              <a:ext cx="4102625" cy="603208"/>
              <a:chOff x="0" y="0"/>
              <a:chExt cx="2019289" cy="296896"/>
            </a:xfrm>
          </p:grpSpPr>
          <p:sp>
            <p:nvSpPr>
              <p:cNvPr name="Freeform 88" id="88"/>
              <p:cNvSpPr/>
              <p:nvPr/>
            </p:nvSpPr>
            <p:spPr>
              <a:xfrm flipH="false" flipV="false" rot="0">
                <a:off x="0" y="0"/>
                <a:ext cx="2019289" cy="296896"/>
              </a:xfrm>
              <a:custGeom>
                <a:avLst/>
                <a:gdLst/>
                <a:ahLst/>
                <a:cxnLst/>
                <a:rect r="r" b="b" t="t" l="l"/>
                <a:pathLst>
                  <a:path h="296896" w="2019289">
                    <a:moveTo>
                      <a:pt x="90579" y="0"/>
                    </a:moveTo>
                    <a:lnTo>
                      <a:pt x="1928710" y="0"/>
                    </a:lnTo>
                    <a:cubicBezTo>
                      <a:pt x="1978735" y="0"/>
                      <a:pt x="2019289" y="40554"/>
                      <a:pt x="2019289" y="90579"/>
                    </a:cubicBezTo>
                    <a:lnTo>
                      <a:pt x="2019289" y="206317"/>
                    </a:lnTo>
                    <a:cubicBezTo>
                      <a:pt x="2019289" y="256342"/>
                      <a:pt x="1978735" y="296896"/>
                      <a:pt x="1928710" y="296896"/>
                    </a:cubicBezTo>
                    <a:lnTo>
                      <a:pt x="90579" y="296896"/>
                    </a:lnTo>
                    <a:cubicBezTo>
                      <a:pt x="40554" y="296896"/>
                      <a:pt x="0" y="256342"/>
                      <a:pt x="0" y="206317"/>
                    </a:cubicBezTo>
                    <a:lnTo>
                      <a:pt x="0" y="90579"/>
                    </a:lnTo>
                    <a:cubicBezTo>
                      <a:pt x="0" y="40554"/>
                      <a:pt x="40554" y="0"/>
                      <a:pt x="90579" y="0"/>
                    </a:cubicBezTo>
                    <a:close/>
                  </a:path>
                </a:pathLst>
              </a:custGeom>
              <a:solidFill>
                <a:srgbClr val="FFF2E3"/>
              </a:solidFill>
            </p:spPr>
          </p:sp>
          <p:sp>
            <p:nvSpPr>
              <p:cNvPr name="TextBox 89" id="89"/>
              <p:cNvSpPr txBox="true"/>
              <p:nvPr/>
            </p:nvSpPr>
            <p:spPr>
              <a:xfrm>
                <a:off x="0" y="-38100"/>
                <a:ext cx="2019289" cy="334996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90" id="90"/>
            <p:cNvSpPr txBox="true"/>
            <p:nvPr/>
          </p:nvSpPr>
          <p:spPr>
            <a:xfrm rot="0">
              <a:off x="0" y="50800"/>
              <a:ext cx="4112231" cy="513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4"/>
                </a:lnSpc>
              </a:pPr>
              <a:r>
                <a:rPr lang="en-US" sz="1152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แผนแม่บทประเด็นที่ 20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การบริการประชาชน</a:t>
              </a:r>
            </a:p>
            <a:p>
              <a:pPr algn="ctr">
                <a:lnSpc>
                  <a:spcPts val="1614"/>
                </a:lnSpc>
                <a:spcBef>
                  <a:spcPct val="0"/>
                </a:spcBef>
              </a:pP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และประสิทธิภาพภาครัฐ</a:t>
              </a:r>
            </a:p>
          </p:txBody>
        </p:sp>
      </p:grpSp>
      <p:sp>
        <p:nvSpPr>
          <p:cNvPr name="AutoShape 91" id="91"/>
          <p:cNvSpPr/>
          <p:nvPr/>
        </p:nvSpPr>
        <p:spPr>
          <a:xfrm flipH="true">
            <a:off x="9111114" y="10971953"/>
            <a:ext cx="0" cy="701622"/>
          </a:xfrm>
          <a:prstGeom prst="line">
            <a:avLst/>
          </a:prstGeom>
          <a:ln cap="flat" w="38100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2" id="92"/>
          <p:cNvSpPr/>
          <p:nvPr/>
        </p:nvSpPr>
        <p:spPr>
          <a:xfrm>
            <a:off x="7293971" y="10962378"/>
            <a:ext cx="1836193" cy="0"/>
          </a:xfrm>
          <a:prstGeom prst="line">
            <a:avLst/>
          </a:prstGeom>
          <a:ln cap="flat" w="38100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3" id="93"/>
          <p:cNvSpPr/>
          <p:nvPr/>
        </p:nvSpPr>
        <p:spPr>
          <a:xfrm>
            <a:off x="2077683" y="9854772"/>
            <a:ext cx="7344" cy="1184277"/>
          </a:xfrm>
          <a:prstGeom prst="line">
            <a:avLst/>
          </a:prstGeom>
          <a:ln cap="flat" w="38100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4" id="94"/>
          <p:cNvSpPr/>
          <p:nvPr/>
        </p:nvSpPr>
        <p:spPr>
          <a:xfrm>
            <a:off x="3702972" y="10971953"/>
            <a:ext cx="785112" cy="0"/>
          </a:xfrm>
          <a:prstGeom prst="line">
            <a:avLst/>
          </a:prstGeom>
          <a:ln cap="flat" w="38100">
            <a:solidFill>
              <a:srgbClr val="4040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5" id="95"/>
          <p:cNvGrpSpPr/>
          <p:nvPr/>
        </p:nvGrpSpPr>
        <p:grpSpPr>
          <a:xfrm rot="0">
            <a:off x="1581414" y="9854654"/>
            <a:ext cx="7751694" cy="535041"/>
            <a:chOff x="0" y="0"/>
            <a:chExt cx="10335592" cy="713387"/>
          </a:xfrm>
        </p:grpSpPr>
        <p:grpSp>
          <p:nvGrpSpPr>
            <p:cNvPr name="Group 96" id="96"/>
            <p:cNvGrpSpPr/>
            <p:nvPr/>
          </p:nvGrpSpPr>
          <p:grpSpPr>
            <a:xfrm rot="0">
              <a:off x="0" y="0"/>
              <a:ext cx="10335592" cy="713387"/>
              <a:chOff x="0" y="0"/>
              <a:chExt cx="5087120" cy="351125"/>
            </a:xfrm>
          </p:grpSpPr>
          <p:sp>
            <p:nvSpPr>
              <p:cNvPr name="Freeform 97" id="97"/>
              <p:cNvSpPr/>
              <p:nvPr/>
            </p:nvSpPr>
            <p:spPr>
              <a:xfrm flipH="false" flipV="false" rot="0">
                <a:off x="0" y="0"/>
                <a:ext cx="5087120" cy="351125"/>
              </a:xfrm>
              <a:custGeom>
                <a:avLst/>
                <a:gdLst/>
                <a:ahLst/>
                <a:cxnLst/>
                <a:rect r="r" b="b" t="t" l="l"/>
                <a:pathLst>
                  <a:path h="351125" w="5087120">
                    <a:moveTo>
                      <a:pt x="35955" y="0"/>
                    </a:moveTo>
                    <a:lnTo>
                      <a:pt x="5051166" y="0"/>
                    </a:lnTo>
                    <a:cubicBezTo>
                      <a:pt x="5060702" y="0"/>
                      <a:pt x="5069847" y="3788"/>
                      <a:pt x="5076590" y="10531"/>
                    </a:cubicBezTo>
                    <a:cubicBezTo>
                      <a:pt x="5083332" y="17274"/>
                      <a:pt x="5087120" y="26419"/>
                      <a:pt x="5087120" y="35955"/>
                    </a:cubicBezTo>
                    <a:lnTo>
                      <a:pt x="5087120" y="315171"/>
                    </a:lnTo>
                    <a:cubicBezTo>
                      <a:pt x="5087120" y="335028"/>
                      <a:pt x="5071023" y="351125"/>
                      <a:pt x="5051166" y="351125"/>
                    </a:cubicBezTo>
                    <a:lnTo>
                      <a:pt x="35955" y="351125"/>
                    </a:lnTo>
                    <a:cubicBezTo>
                      <a:pt x="16097" y="351125"/>
                      <a:pt x="0" y="335028"/>
                      <a:pt x="0" y="315171"/>
                    </a:cubicBezTo>
                    <a:lnTo>
                      <a:pt x="0" y="35955"/>
                    </a:lnTo>
                    <a:cubicBezTo>
                      <a:pt x="0" y="16097"/>
                      <a:pt x="16097" y="0"/>
                      <a:pt x="35955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name="TextBox 98" id="98"/>
              <p:cNvSpPr txBox="true"/>
              <p:nvPr/>
            </p:nvSpPr>
            <p:spPr>
              <a:xfrm>
                <a:off x="0" y="-38100"/>
                <a:ext cx="5087120" cy="389225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99" id="99"/>
            <p:cNvSpPr txBox="true"/>
            <p:nvPr/>
          </p:nvSpPr>
          <p:spPr>
            <a:xfrm rot="0">
              <a:off x="126547" y="95250"/>
              <a:ext cx="10093124" cy="513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4"/>
                </a:lnSpc>
              </a:pPr>
              <a:r>
                <a:rPr lang="en-US" sz="1152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ภายใต้มิติที่ 3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มิติการสร้างโอกาสและความเสมอภาคทางเศรษฐกิจและสังคม</a:t>
              </a:r>
            </a:p>
            <a:p>
              <a:pPr algn="ctr">
                <a:lnSpc>
                  <a:spcPts val="1614"/>
                </a:lnSpc>
                <a:spcBef>
                  <a:spcPct val="0"/>
                </a:spcBef>
              </a:pPr>
              <a:r>
                <a:rPr lang="en-US" b="true" sz="1152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หมุดหมายที่ 7 </a:t>
              </a:r>
              <a:r>
                <a:rPr lang="en-US" sz="1152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ซึ่งมีเป้าหมายให้ประเทศไทยมีวิสาหกิจเพื่อสังคมขนาดกลางและขนาดย่อมที่เข้มแข็งมีศักยภาพสูงและสามารถแข่งขันได้</a:t>
              </a:r>
            </a:p>
          </p:txBody>
        </p:sp>
      </p:grpSp>
      <p:grpSp>
        <p:nvGrpSpPr>
          <p:cNvPr name="Group 100" id="100"/>
          <p:cNvGrpSpPr/>
          <p:nvPr/>
        </p:nvGrpSpPr>
        <p:grpSpPr>
          <a:xfrm rot="0">
            <a:off x="4073104" y="10724184"/>
            <a:ext cx="3736579" cy="3785075"/>
            <a:chOff x="0" y="0"/>
            <a:chExt cx="4982105" cy="5046766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2756723" cy="1095797"/>
            </a:xfrm>
            <a:custGeom>
              <a:avLst/>
              <a:gdLst/>
              <a:ahLst/>
              <a:cxnLst/>
              <a:rect r="r" b="b" t="t" l="l"/>
              <a:pathLst>
                <a:path h="1095797" w="2756723">
                  <a:moveTo>
                    <a:pt x="0" y="0"/>
                  </a:moveTo>
                  <a:lnTo>
                    <a:pt x="2756723" y="0"/>
                  </a:lnTo>
                  <a:lnTo>
                    <a:pt x="2756723" y="1095797"/>
                  </a:lnTo>
                  <a:lnTo>
                    <a:pt x="0" y="1095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2" id="102"/>
            <p:cNvGrpSpPr/>
            <p:nvPr/>
          </p:nvGrpSpPr>
          <p:grpSpPr>
            <a:xfrm rot="0">
              <a:off x="2409975" y="0"/>
              <a:ext cx="2073211" cy="600414"/>
              <a:chOff x="0" y="0"/>
              <a:chExt cx="693016" cy="200701"/>
            </a:xfrm>
          </p:grpSpPr>
          <p:sp>
            <p:nvSpPr>
              <p:cNvPr name="Freeform 103" id="103"/>
              <p:cNvSpPr/>
              <p:nvPr/>
            </p:nvSpPr>
            <p:spPr>
              <a:xfrm flipH="false" flipV="false" rot="0">
                <a:off x="0" y="0"/>
                <a:ext cx="693015" cy="200701"/>
              </a:xfrm>
              <a:custGeom>
                <a:avLst/>
                <a:gdLst/>
                <a:ahLst/>
                <a:cxnLst/>
                <a:rect r="r" b="b" t="t" l="l"/>
                <a:pathLst>
                  <a:path h="200701" w="693015">
                    <a:moveTo>
                      <a:pt x="29874" y="0"/>
                    </a:moveTo>
                    <a:lnTo>
                      <a:pt x="663141" y="0"/>
                    </a:lnTo>
                    <a:cubicBezTo>
                      <a:pt x="671064" y="0"/>
                      <a:pt x="678663" y="3147"/>
                      <a:pt x="684266" y="8750"/>
                    </a:cubicBezTo>
                    <a:cubicBezTo>
                      <a:pt x="689868" y="14352"/>
                      <a:pt x="693015" y="21951"/>
                      <a:pt x="693015" y="29874"/>
                    </a:cubicBezTo>
                    <a:lnTo>
                      <a:pt x="693015" y="170827"/>
                    </a:lnTo>
                    <a:cubicBezTo>
                      <a:pt x="693015" y="178750"/>
                      <a:pt x="689868" y="186349"/>
                      <a:pt x="684266" y="191952"/>
                    </a:cubicBezTo>
                    <a:cubicBezTo>
                      <a:pt x="678663" y="197554"/>
                      <a:pt x="671064" y="200701"/>
                      <a:pt x="663141" y="200701"/>
                    </a:cubicBezTo>
                    <a:lnTo>
                      <a:pt x="29874" y="200701"/>
                    </a:lnTo>
                    <a:cubicBezTo>
                      <a:pt x="21951" y="200701"/>
                      <a:pt x="14352" y="197554"/>
                      <a:pt x="8750" y="191952"/>
                    </a:cubicBezTo>
                    <a:cubicBezTo>
                      <a:pt x="3147" y="186349"/>
                      <a:pt x="0" y="178750"/>
                      <a:pt x="0" y="170827"/>
                    </a:cubicBezTo>
                    <a:lnTo>
                      <a:pt x="0" y="29874"/>
                    </a:lnTo>
                    <a:cubicBezTo>
                      <a:pt x="0" y="21951"/>
                      <a:pt x="3147" y="14352"/>
                      <a:pt x="8750" y="8750"/>
                    </a:cubicBezTo>
                    <a:cubicBezTo>
                      <a:pt x="14352" y="3147"/>
                      <a:pt x="21951" y="0"/>
                      <a:pt x="29874" y="0"/>
                    </a:cubicBezTo>
                    <a:close/>
                  </a:path>
                </a:pathLst>
              </a:custGeom>
              <a:solidFill>
                <a:srgbClr val="9A98E5"/>
              </a:solidFill>
            </p:spPr>
          </p:sp>
          <p:sp>
            <p:nvSpPr>
              <p:cNvPr name="TextBox 104" id="104"/>
              <p:cNvSpPr txBox="true"/>
              <p:nvPr/>
            </p:nvSpPr>
            <p:spPr>
              <a:xfrm>
                <a:off x="0" y="-9525"/>
                <a:ext cx="693016" cy="210226"/>
              </a:xfrm>
              <a:prstGeom prst="rect">
                <a:avLst/>
              </a:prstGeom>
            </p:spPr>
            <p:txBody>
              <a:bodyPr anchor="ctr" rtlCol="false" tIns="42858" lIns="42858" bIns="42858" rIns="42858"/>
              <a:lstStyle/>
              <a:p>
                <a:pPr algn="ctr">
                  <a:lnSpc>
                    <a:spcPts val="988"/>
                  </a:lnSpc>
                </a:pPr>
              </a:p>
            </p:txBody>
          </p:sp>
        </p:grpSp>
        <p:sp>
          <p:nvSpPr>
            <p:cNvPr name="Freeform 105" id="105"/>
            <p:cNvSpPr/>
            <p:nvPr/>
          </p:nvSpPr>
          <p:spPr>
            <a:xfrm flipH="false" flipV="false" rot="0">
              <a:off x="303735" y="228083"/>
              <a:ext cx="139278" cy="133533"/>
            </a:xfrm>
            <a:custGeom>
              <a:avLst/>
              <a:gdLst/>
              <a:ahLst/>
              <a:cxnLst/>
              <a:rect r="r" b="b" t="t" l="l"/>
              <a:pathLst>
                <a:path h="133533" w="139278">
                  <a:moveTo>
                    <a:pt x="0" y="0"/>
                  </a:moveTo>
                  <a:lnTo>
                    <a:pt x="139278" y="0"/>
                  </a:lnTo>
                  <a:lnTo>
                    <a:pt x="139278" y="133533"/>
                  </a:lnTo>
                  <a:lnTo>
                    <a:pt x="0" y="1335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6" id="106"/>
            <p:cNvSpPr/>
            <p:nvPr/>
          </p:nvSpPr>
          <p:spPr>
            <a:xfrm flipH="false" flipV="false" rot="0">
              <a:off x="176791" y="2444172"/>
              <a:ext cx="4203581" cy="788171"/>
            </a:xfrm>
            <a:custGeom>
              <a:avLst/>
              <a:gdLst/>
              <a:ahLst/>
              <a:cxnLst/>
              <a:rect r="r" b="b" t="t" l="l"/>
              <a:pathLst>
                <a:path h="788171" w="4203581">
                  <a:moveTo>
                    <a:pt x="0" y="0"/>
                  </a:moveTo>
                  <a:lnTo>
                    <a:pt x="4203581" y="0"/>
                  </a:lnTo>
                  <a:lnTo>
                    <a:pt x="4203581" y="788171"/>
                  </a:lnTo>
                  <a:lnTo>
                    <a:pt x="0" y="78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7" id="107"/>
            <p:cNvSpPr/>
            <p:nvPr/>
          </p:nvSpPr>
          <p:spPr>
            <a:xfrm flipH="false" flipV="false" rot="0">
              <a:off x="176791" y="3339574"/>
              <a:ext cx="4203581" cy="788171"/>
            </a:xfrm>
            <a:custGeom>
              <a:avLst/>
              <a:gdLst/>
              <a:ahLst/>
              <a:cxnLst/>
              <a:rect r="r" b="b" t="t" l="l"/>
              <a:pathLst>
                <a:path h="788171" w="4203581">
                  <a:moveTo>
                    <a:pt x="0" y="0"/>
                  </a:moveTo>
                  <a:lnTo>
                    <a:pt x="4203581" y="0"/>
                  </a:lnTo>
                  <a:lnTo>
                    <a:pt x="4203581" y="788172"/>
                  </a:lnTo>
                  <a:lnTo>
                    <a:pt x="0" y="788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8" id="108"/>
            <p:cNvSpPr/>
            <p:nvPr/>
          </p:nvSpPr>
          <p:spPr>
            <a:xfrm flipH="false" flipV="false" rot="0">
              <a:off x="176791" y="4234976"/>
              <a:ext cx="4203581" cy="788171"/>
            </a:xfrm>
            <a:custGeom>
              <a:avLst/>
              <a:gdLst/>
              <a:ahLst/>
              <a:cxnLst/>
              <a:rect r="r" b="b" t="t" l="l"/>
              <a:pathLst>
                <a:path h="788171" w="4203581">
                  <a:moveTo>
                    <a:pt x="0" y="0"/>
                  </a:moveTo>
                  <a:lnTo>
                    <a:pt x="4203581" y="0"/>
                  </a:lnTo>
                  <a:lnTo>
                    <a:pt x="4203581" y="788172"/>
                  </a:lnTo>
                  <a:lnTo>
                    <a:pt x="0" y="7881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9" id="109"/>
            <p:cNvSpPr/>
            <p:nvPr/>
          </p:nvSpPr>
          <p:spPr>
            <a:xfrm flipH="false" flipV="false" rot="0">
              <a:off x="407370" y="3531558"/>
              <a:ext cx="404204" cy="404204"/>
            </a:xfrm>
            <a:custGeom>
              <a:avLst/>
              <a:gdLst/>
              <a:ahLst/>
              <a:cxnLst/>
              <a:rect r="r" b="b" t="t" l="l"/>
              <a:pathLst>
                <a:path h="404204" w="404204">
                  <a:moveTo>
                    <a:pt x="0" y="0"/>
                  </a:moveTo>
                  <a:lnTo>
                    <a:pt x="404203" y="0"/>
                  </a:lnTo>
                  <a:lnTo>
                    <a:pt x="404203" y="404204"/>
                  </a:lnTo>
                  <a:lnTo>
                    <a:pt x="0" y="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0" id="110"/>
            <p:cNvSpPr/>
            <p:nvPr/>
          </p:nvSpPr>
          <p:spPr>
            <a:xfrm flipH="false" flipV="false" rot="0">
              <a:off x="421520" y="4432818"/>
              <a:ext cx="354731" cy="354731"/>
            </a:xfrm>
            <a:custGeom>
              <a:avLst/>
              <a:gdLst/>
              <a:ahLst/>
              <a:cxnLst/>
              <a:rect r="r" b="b" t="t" l="l"/>
              <a:pathLst>
                <a:path h="354731" w="354731">
                  <a:moveTo>
                    <a:pt x="0" y="0"/>
                  </a:moveTo>
                  <a:lnTo>
                    <a:pt x="354730" y="0"/>
                  </a:lnTo>
                  <a:lnTo>
                    <a:pt x="354730" y="354731"/>
                  </a:lnTo>
                  <a:lnTo>
                    <a:pt x="0" y="3547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1" id="111"/>
            <p:cNvSpPr/>
            <p:nvPr/>
          </p:nvSpPr>
          <p:spPr>
            <a:xfrm flipH="false" flipV="false" rot="0">
              <a:off x="407370" y="2607213"/>
              <a:ext cx="451981" cy="400568"/>
            </a:xfrm>
            <a:custGeom>
              <a:avLst/>
              <a:gdLst/>
              <a:ahLst/>
              <a:cxnLst/>
              <a:rect r="r" b="b" t="t" l="l"/>
              <a:pathLst>
                <a:path h="400568" w="451981">
                  <a:moveTo>
                    <a:pt x="0" y="0"/>
                  </a:moveTo>
                  <a:lnTo>
                    <a:pt x="451981" y="0"/>
                  </a:lnTo>
                  <a:lnTo>
                    <a:pt x="451981" y="400568"/>
                  </a:lnTo>
                  <a:lnTo>
                    <a:pt x="0" y="400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2" id="112"/>
            <p:cNvSpPr/>
            <p:nvPr/>
          </p:nvSpPr>
          <p:spPr>
            <a:xfrm flipH="false" flipV="false" rot="0">
              <a:off x="176791" y="653368"/>
              <a:ext cx="4203581" cy="788171"/>
            </a:xfrm>
            <a:custGeom>
              <a:avLst/>
              <a:gdLst/>
              <a:ahLst/>
              <a:cxnLst/>
              <a:rect r="r" b="b" t="t" l="l"/>
              <a:pathLst>
                <a:path h="788171" w="4203581">
                  <a:moveTo>
                    <a:pt x="0" y="0"/>
                  </a:moveTo>
                  <a:lnTo>
                    <a:pt x="4203581" y="0"/>
                  </a:lnTo>
                  <a:lnTo>
                    <a:pt x="4203581" y="788171"/>
                  </a:lnTo>
                  <a:lnTo>
                    <a:pt x="0" y="78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3" id="113"/>
            <p:cNvSpPr/>
            <p:nvPr/>
          </p:nvSpPr>
          <p:spPr>
            <a:xfrm flipH="false" flipV="false" rot="0">
              <a:off x="395474" y="887757"/>
              <a:ext cx="427996" cy="319392"/>
            </a:xfrm>
            <a:custGeom>
              <a:avLst/>
              <a:gdLst/>
              <a:ahLst/>
              <a:cxnLst/>
              <a:rect r="r" b="b" t="t" l="l"/>
              <a:pathLst>
                <a:path h="319392" w="427996">
                  <a:moveTo>
                    <a:pt x="0" y="0"/>
                  </a:moveTo>
                  <a:lnTo>
                    <a:pt x="427995" y="0"/>
                  </a:lnTo>
                  <a:lnTo>
                    <a:pt x="427995" y="319392"/>
                  </a:lnTo>
                  <a:lnTo>
                    <a:pt x="0" y="319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4" id="114"/>
            <p:cNvSpPr txBox="true"/>
            <p:nvPr/>
          </p:nvSpPr>
          <p:spPr>
            <a:xfrm rot="0">
              <a:off x="1424823" y="782668"/>
              <a:ext cx="2721896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1</a:t>
              </a:r>
              <a:r>
                <a:rPr lang="en-US" sz="115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 การพัฒนาศักยภาพวิสาหกิจเพื่อสังคม</a:t>
              </a:r>
            </a:p>
          </p:txBody>
        </p:sp>
        <p:sp>
          <p:nvSpPr>
            <p:cNvPr name="Freeform 115" id="115"/>
            <p:cNvSpPr/>
            <p:nvPr/>
          </p:nvSpPr>
          <p:spPr>
            <a:xfrm flipH="false" flipV="false" rot="0">
              <a:off x="176791" y="1548770"/>
              <a:ext cx="4203581" cy="788171"/>
            </a:xfrm>
            <a:custGeom>
              <a:avLst/>
              <a:gdLst/>
              <a:ahLst/>
              <a:cxnLst/>
              <a:rect r="r" b="b" t="t" l="l"/>
              <a:pathLst>
                <a:path h="788171" w="4203581">
                  <a:moveTo>
                    <a:pt x="0" y="0"/>
                  </a:moveTo>
                  <a:lnTo>
                    <a:pt x="4203581" y="0"/>
                  </a:lnTo>
                  <a:lnTo>
                    <a:pt x="4203581" y="788171"/>
                  </a:lnTo>
                  <a:lnTo>
                    <a:pt x="0" y="788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6" id="116"/>
            <p:cNvSpPr/>
            <p:nvPr/>
          </p:nvSpPr>
          <p:spPr>
            <a:xfrm flipH="false" flipV="false" rot="0">
              <a:off x="415876" y="1749744"/>
              <a:ext cx="387191" cy="386223"/>
            </a:xfrm>
            <a:custGeom>
              <a:avLst/>
              <a:gdLst/>
              <a:ahLst/>
              <a:cxnLst/>
              <a:rect r="r" b="b" t="t" l="l"/>
              <a:pathLst>
                <a:path h="386223" w="387191">
                  <a:moveTo>
                    <a:pt x="0" y="0"/>
                  </a:moveTo>
                  <a:lnTo>
                    <a:pt x="387191" y="0"/>
                  </a:lnTo>
                  <a:lnTo>
                    <a:pt x="387191" y="386223"/>
                  </a:lnTo>
                  <a:lnTo>
                    <a:pt x="0" y="386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7" id="117"/>
            <p:cNvSpPr txBox="true"/>
            <p:nvPr/>
          </p:nvSpPr>
          <p:spPr>
            <a:xfrm rot="0">
              <a:off x="1447743" y="1662506"/>
              <a:ext cx="2721896" cy="8053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2</a:t>
              </a:r>
              <a:r>
                <a:rPr lang="en-US" sz="115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 การพัฒนาระบบข้อมูลเพื่อวิสาหกิจเพื่อสังคม</a:t>
              </a:r>
            </a:p>
            <a:p>
              <a:pPr algn="l">
                <a:lnSpc>
                  <a:spcPts val="1612"/>
                </a:lnSpc>
              </a:pPr>
            </a:p>
          </p:txBody>
        </p:sp>
        <p:sp>
          <p:nvSpPr>
            <p:cNvPr name="TextBox 118" id="118"/>
            <p:cNvSpPr txBox="true"/>
            <p:nvPr/>
          </p:nvSpPr>
          <p:spPr>
            <a:xfrm rot="0">
              <a:off x="1447743" y="2578638"/>
              <a:ext cx="2721896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3 </a:t>
              </a:r>
              <a:r>
                <a:rPr lang="en-US" sz="115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การส่งเสริมกลไกตลาดและการลงทุนเพื่อสังคม</a:t>
              </a:r>
            </a:p>
          </p:txBody>
        </p:sp>
        <p:sp>
          <p:nvSpPr>
            <p:cNvPr name="TextBox 119" id="119"/>
            <p:cNvSpPr txBox="true"/>
            <p:nvPr/>
          </p:nvSpPr>
          <p:spPr>
            <a:xfrm rot="0">
              <a:off x="1447743" y="3475690"/>
              <a:ext cx="3049417" cy="5334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4 </a:t>
              </a:r>
              <a:r>
                <a:rPr lang="en-US" sz="115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การส่งเสริมความเข้มแข็ง</a:t>
              </a:r>
              <a:r>
                <a:rPr lang="en-US" sz="115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ของระบบนิเวศวิสาหกิจเพื่อสังคม</a:t>
              </a:r>
            </a:p>
          </p:txBody>
        </p:sp>
        <p:sp>
          <p:nvSpPr>
            <p:cNvPr name="TextBox 120" id="120"/>
            <p:cNvSpPr txBox="true"/>
            <p:nvPr/>
          </p:nvSpPr>
          <p:spPr>
            <a:xfrm rot="0">
              <a:off x="1447743" y="4348420"/>
              <a:ext cx="3262320" cy="2614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5 </a:t>
              </a:r>
            </a:p>
          </p:txBody>
        </p:sp>
        <p:sp>
          <p:nvSpPr>
            <p:cNvPr name="TextBox 121" id="121"/>
            <p:cNvSpPr txBox="true"/>
            <p:nvPr/>
          </p:nvSpPr>
          <p:spPr>
            <a:xfrm rot="0">
              <a:off x="1424823" y="4402852"/>
              <a:ext cx="3557283" cy="6439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49"/>
                </a:lnSpc>
              </a:pPr>
              <a:r>
                <a:rPr lang="en-US" sz="89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                                    การพัฒนากลไกและการ</a:t>
              </a:r>
            </a:p>
            <a:p>
              <a:pPr algn="l">
                <a:lnSpc>
                  <a:spcPts val="1526"/>
                </a:lnSpc>
              </a:pPr>
              <a:r>
                <a:rPr lang="en-US" sz="89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บูรณาการความร่วมมือ ส่งเสริมวิสาหกิจเพื่อสังคม</a:t>
              </a:r>
            </a:p>
            <a:p>
              <a:pPr algn="l">
                <a:lnSpc>
                  <a:spcPts val="1249"/>
                </a:lnSpc>
              </a:pPr>
            </a:p>
          </p:txBody>
        </p:sp>
        <p:sp>
          <p:nvSpPr>
            <p:cNvPr name="TextBox 122" id="122"/>
            <p:cNvSpPr txBox="true"/>
            <p:nvPr/>
          </p:nvSpPr>
          <p:spPr>
            <a:xfrm rot="0">
              <a:off x="768123" y="53288"/>
              <a:ext cx="3471656" cy="5148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18"/>
                </a:lnSpc>
              </a:pPr>
              <a:r>
                <a:rPr lang="en-US" sz="1156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แผนปฏิบัติการส่งเสริมวิสาหกิจเพื่อสังคม </a:t>
              </a:r>
            </a:p>
            <a:p>
              <a:pPr algn="ctr">
                <a:lnSpc>
                  <a:spcPts val="1618"/>
                </a:lnSpc>
                <a:spcBef>
                  <a:spcPct val="0"/>
                </a:spcBef>
              </a:pPr>
              <a:r>
                <a:rPr lang="en-US" b="true" sz="1156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พ.ศ. 2567</a:t>
              </a:r>
            </a:p>
          </p:txBody>
        </p:sp>
      </p:grpSp>
      <p:grpSp>
        <p:nvGrpSpPr>
          <p:cNvPr name="Group 123" id="123"/>
          <p:cNvGrpSpPr/>
          <p:nvPr/>
        </p:nvGrpSpPr>
        <p:grpSpPr>
          <a:xfrm rot="0">
            <a:off x="7914458" y="11246665"/>
            <a:ext cx="2480002" cy="2603290"/>
            <a:chOff x="0" y="0"/>
            <a:chExt cx="1006583" cy="1056623"/>
          </a:xfrm>
        </p:grpSpPr>
        <p:sp>
          <p:nvSpPr>
            <p:cNvPr name="Freeform 124" id="124"/>
            <p:cNvSpPr/>
            <p:nvPr/>
          </p:nvSpPr>
          <p:spPr>
            <a:xfrm flipH="false" flipV="false" rot="0">
              <a:off x="0" y="0"/>
              <a:ext cx="1006583" cy="1056623"/>
            </a:xfrm>
            <a:custGeom>
              <a:avLst/>
              <a:gdLst/>
              <a:ahLst/>
              <a:cxnLst/>
              <a:rect r="r" b="b" t="t" l="l"/>
              <a:pathLst>
                <a:path h="1056623" w="1006583">
                  <a:moveTo>
                    <a:pt x="37461" y="0"/>
                  </a:moveTo>
                  <a:lnTo>
                    <a:pt x="969122" y="0"/>
                  </a:lnTo>
                  <a:cubicBezTo>
                    <a:pt x="989811" y="0"/>
                    <a:pt x="1006583" y="16772"/>
                    <a:pt x="1006583" y="37461"/>
                  </a:cubicBezTo>
                  <a:lnTo>
                    <a:pt x="1006583" y="1019163"/>
                  </a:lnTo>
                  <a:cubicBezTo>
                    <a:pt x="1006583" y="1039852"/>
                    <a:pt x="989811" y="1056623"/>
                    <a:pt x="969122" y="1056623"/>
                  </a:cubicBezTo>
                  <a:lnTo>
                    <a:pt x="37461" y="1056623"/>
                  </a:lnTo>
                  <a:cubicBezTo>
                    <a:pt x="16772" y="1056623"/>
                    <a:pt x="0" y="1039852"/>
                    <a:pt x="0" y="1019163"/>
                  </a:cubicBezTo>
                  <a:lnTo>
                    <a:pt x="0" y="37461"/>
                  </a:lnTo>
                  <a:cubicBezTo>
                    <a:pt x="0" y="16772"/>
                    <a:pt x="16772" y="0"/>
                    <a:pt x="37461" y="0"/>
                  </a:cubicBezTo>
                  <a:close/>
                </a:path>
              </a:pathLst>
            </a:custGeom>
            <a:solidFill>
              <a:srgbClr val="FFE6EC"/>
            </a:solidFill>
          </p:spPr>
        </p:sp>
        <p:sp>
          <p:nvSpPr>
            <p:cNvPr name="TextBox 125" id="125"/>
            <p:cNvSpPr txBox="true"/>
            <p:nvPr/>
          </p:nvSpPr>
          <p:spPr>
            <a:xfrm>
              <a:off x="0" y="-28575"/>
              <a:ext cx="1006583" cy="1085198"/>
            </a:xfrm>
            <a:prstGeom prst="rect">
              <a:avLst/>
            </a:prstGeom>
          </p:spPr>
          <p:txBody>
            <a:bodyPr anchor="ctr" rtlCol="false" tIns="36863" lIns="36863" bIns="36863" rIns="36863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6" id="126"/>
          <p:cNvGrpSpPr/>
          <p:nvPr/>
        </p:nvGrpSpPr>
        <p:grpSpPr>
          <a:xfrm rot="0">
            <a:off x="7914458" y="11246665"/>
            <a:ext cx="2480002" cy="908465"/>
            <a:chOff x="0" y="0"/>
            <a:chExt cx="1006583" cy="368728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1006583" cy="366513"/>
            </a:xfrm>
            <a:custGeom>
              <a:avLst/>
              <a:gdLst/>
              <a:ahLst/>
              <a:cxnLst/>
              <a:rect r="r" b="b" t="t" l="l"/>
              <a:pathLst>
                <a:path h="366513" w="1006583">
                  <a:moveTo>
                    <a:pt x="1006583" y="29266"/>
                  </a:moveTo>
                  <a:lnTo>
                    <a:pt x="1006583" y="225161"/>
                  </a:lnTo>
                  <a:cubicBezTo>
                    <a:pt x="1006583" y="242279"/>
                    <a:pt x="994736" y="257118"/>
                    <a:pt x="978044" y="260909"/>
                  </a:cubicBezTo>
                  <a:lnTo>
                    <a:pt x="531831" y="362246"/>
                  </a:lnTo>
                  <a:cubicBezTo>
                    <a:pt x="513044" y="366513"/>
                    <a:pt x="493539" y="366513"/>
                    <a:pt x="474752" y="362246"/>
                  </a:cubicBezTo>
                  <a:lnTo>
                    <a:pt x="28540" y="260909"/>
                  </a:lnTo>
                  <a:cubicBezTo>
                    <a:pt x="11847" y="257118"/>
                    <a:pt x="0" y="242279"/>
                    <a:pt x="0" y="225161"/>
                  </a:cubicBezTo>
                  <a:lnTo>
                    <a:pt x="0" y="29266"/>
                  </a:lnTo>
                  <a:cubicBezTo>
                    <a:pt x="0" y="21504"/>
                    <a:pt x="3083" y="14060"/>
                    <a:pt x="8572" y="8572"/>
                  </a:cubicBezTo>
                  <a:cubicBezTo>
                    <a:pt x="14060" y="3083"/>
                    <a:pt x="21504" y="0"/>
                    <a:pt x="29266" y="0"/>
                  </a:cubicBezTo>
                  <a:lnTo>
                    <a:pt x="977317" y="0"/>
                  </a:lnTo>
                  <a:cubicBezTo>
                    <a:pt x="993480" y="0"/>
                    <a:pt x="1006583" y="13103"/>
                    <a:pt x="1006583" y="29266"/>
                  </a:cubicBezTo>
                  <a:close/>
                </a:path>
              </a:pathLst>
            </a:custGeom>
            <a:solidFill>
              <a:srgbClr val="F6AACB">
                <a:alpha val="77647"/>
              </a:srgbClr>
            </a:solidFill>
          </p:spPr>
        </p:sp>
        <p:sp>
          <p:nvSpPr>
            <p:cNvPr name="TextBox 128" id="128"/>
            <p:cNvSpPr txBox="true"/>
            <p:nvPr/>
          </p:nvSpPr>
          <p:spPr>
            <a:xfrm>
              <a:off x="0" y="-28575"/>
              <a:ext cx="1006583" cy="283003"/>
            </a:xfrm>
            <a:prstGeom prst="rect">
              <a:avLst/>
            </a:prstGeom>
          </p:spPr>
          <p:txBody>
            <a:bodyPr anchor="ctr" rtlCol="false" tIns="36863" lIns="36863" bIns="36863" rIns="36863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29" id="129"/>
          <p:cNvGrpSpPr/>
          <p:nvPr/>
        </p:nvGrpSpPr>
        <p:grpSpPr>
          <a:xfrm rot="0">
            <a:off x="8548546" y="11417078"/>
            <a:ext cx="1253769" cy="842070"/>
            <a:chOff x="0" y="0"/>
            <a:chExt cx="1210188" cy="812800"/>
          </a:xfrm>
        </p:grpSpPr>
        <p:sp>
          <p:nvSpPr>
            <p:cNvPr name="Freeform 130" id="130"/>
            <p:cNvSpPr/>
            <p:nvPr/>
          </p:nvSpPr>
          <p:spPr>
            <a:xfrm flipH="false" flipV="false" rot="0">
              <a:off x="0" y="0"/>
              <a:ext cx="1210188" cy="812800"/>
            </a:xfrm>
            <a:custGeom>
              <a:avLst/>
              <a:gdLst/>
              <a:ahLst/>
              <a:cxnLst/>
              <a:rect r="r" b="b" t="t" l="l"/>
              <a:pathLst>
                <a:path h="812800" w="1210188">
                  <a:moveTo>
                    <a:pt x="605094" y="0"/>
                  </a:moveTo>
                  <a:cubicBezTo>
                    <a:pt x="270910" y="0"/>
                    <a:pt x="0" y="181951"/>
                    <a:pt x="0" y="406400"/>
                  </a:cubicBezTo>
                  <a:cubicBezTo>
                    <a:pt x="0" y="630849"/>
                    <a:pt x="270910" y="812800"/>
                    <a:pt x="605094" y="812800"/>
                  </a:cubicBezTo>
                  <a:cubicBezTo>
                    <a:pt x="939278" y="812800"/>
                    <a:pt x="1210188" y="630849"/>
                    <a:pt x="1210188" y="406400"/>
                  </a:cubicBezTo>
                  <a:cubicBezTo>
                    <a:pt x="1210188" y="181951"/>
                    <a:pt x="939278" y="0"/>
                    <a:pt x="605094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F6AACB"/>
              </a:solidFill>
              <a:prstDash val="solid"/>
              <a:miter/>
            </a:ln>
          </p:spPr>
        </p:sp>
        <p:sp>
          <p:nvSpPr>
            <p:cNvPr name="TextBox 131" id="131"/>
            <p:cNvSpPr txBox="true"/>
            <p:nvPr/>
          </p:nvSpPr>
          <p:spPr>
            <a:xfrm>
              <a:off x="113455" y="47625"/>
              <a:ext cx="983278" cy="688975"/>
            </a:xfrm>
            <a:prstGeom prst="rect">
              <a:avLst/>
            </a:prstGeom>
          </p:spPr>
          <p:txBody>
            <a:bodyPr anchor="ctr" rtlCol="false" tIns="36863" lIns="36863" bIns="36863" rIns="36863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32" id="132"/>
          <p:cNvGrpSpPr/>
          <p:nvPr/>
        </p:nvGrpSpPr>
        <p:grpSpPr>
          <a:xfrm rot="0">
            <a:off x="3701105" y="7009209"/>
            <a:ext cx="3030448" cy="633626"/>
            <a:chOff x="0" y="0"/>
            <a:chExt cx="4040597" cy="844834"/>
          </a:xfrm>
        </p:grpSpPr>
        <p:grpSp>
          <p:nvGrpSpPr>
            <p:cNvPr name="Group 133" id="133"/>
            <p:cNvGrpSpPr/>
            <p:nvPr/>
          </p:nvGrpSpPr>
          <p:grpSpPr>
            <a:xfrm rot="0">
              <a:off x="505651" y="0"/>
              <a:ext cx="3534947" cy="844834"/>
              <a:chOff x="0" y="0"/>
              <a:chExt cx="846188" cy="202235"/>
            </a:xfrm>
          </p:grpSpPr>
          <p:sp>
            <p:nvSpPr>
              <p:cNvPr name="Freeform 134" id="134"/>
              <p:cNvSpPr/>
              <p:nvPr/>
            </p:nvSpPr>
            <p:spPr>
              <a:xfrm flipH="false" flipV="false" rot="0">
                <a:off x="0" y="0"/>
                <a:ext cx="846188" cy="202235"/>
              </a:xfrm>
              <a:custGeom>
                <a:avLst/>
                <a:gdLst/>
                <a:ahLst/>
                <a:cxnLst/>
                <a:rect r="r" b="b" t="t" l="l"/>
                <a:pathLst>
                  <a:path h="202235" w="846188">
                    <a:moveTo>
                      <a:pt x="22153" y="0"/>
                    </a:moveTo>
                    <a:lnTo>
                      <a:pt x="824035" y="0"/>
                    </a:lnTo>
                    <a:cubicBezTo>
                      <a:pt x="829910" y="0"/>
                      <a:pt x="835545" y="2334"/>
                      <a:pt x="839699" y="6488"/>
                    </a:cubicBezTo>
                    <a:cubicBezTo>
                      <a:pt x="843854" y="10643"/>
                      <a:pt x="846188" y="16278"/>
                      <a:pt x="846188" y="22153"/>
                    </a:cubicBezTo>
                    <a:lnTo>
                      <a:pt x="846188" y="180081"/>
                    </a:lnTo>
                    <a:cubicBezTo>
                      <a:pt x="846188" y="192316"/>
                      <a:pt x="836269" y="202235"/>
                      <a:pt x="824035" y="202235"/>
                    </a:cubicBezTo>
                    <a:lnTo>
                      <a:pt x="22153" y="202235"/>
                    </a:lnTo>
                    <a:cubicBezTo>
                      <a:pt x="16278" y="202235"/>
                      <a:pt x="10643" y="199901"/>
                      <a:pt x="6488" y="195746"/>
                    </a:cubicBezTo>
                    <a:cubicBezTo>
                      <a:pt x="2334" y="191592"/>
                      <a:pt x="0" y="185957"/>
                      <a:pt x="0" y="180081"/>
                    </a:cubicBezTo>
                    <a:lnTo>
                      <a:pt x="0" y="22153"/>
                    </a:lnTo>
                    <a:cubicBezTo>
                      <a:pt x="0" y="16278"/>
                      <a:pt x="2334" y="10643"/>
                      <a:pt x="6488" y="6488"/>
                    </a:cubicBezTo>
                    <a:cubicBezTo>
                      <a:pt x="10643" y="2334"/>
                      <a:pt x="16278" y="0"/>
                      <a:pt x="22153" y="0"/>
                    </a:cubicBezTo>
                    <a:close/>
                  </a:path>
                </a:pathLst>
              </a:custGeom>
              <a:solidFill>
                <a:srgbClr val="FFB0AE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5" id="135"/>
              <p:cNvSpPr txBox="true"/>
              <p:nvPr/>
            </p:nvSpPr>
            <p:spPr>
              <a:xfrm>
                <a:off x="0" y="-28575"/>
                <a:ext cx="846188" cy="230810"/>
              </a:xfrm>
              <a:prstGeom prst="rect">
                <a:avLst/>
              </a:prstGeom>
            </p:spPr>
            <p:txBody>
              <a:bodyPr anchor="ctr" rtlCol="false" tIns="42531" lIns="42531" bIns="42531" rIns="42531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36" id="136"/>
            <p:cNvGrpSpPr/>
            <p:nvPr/>
          </p:nvGrpSpPr>
          <p:grpSpPr>
            <a:xfrm rot="0">
              <a:off x="0" y="0"/>
              <a:ext cx="593010" cy="844834"/>
              <a:chOff x="0" y="0"/>
              <a:chExt cx="141953" cy="202235"/>
            </a:xfrm>
          </p:grpSpPr>
          <p:sp>
            <p:nvSpPr>
              <p:cNvPr name="Freeform 137" id="137"/>
              <p:cNvSpPr/>
              <p:nvPr/>
            </p:nvSpPr>
            <p:spPr>
              <a:xfrm flipH="false" flipV="false" rot="0">
                <a:off x="0" y="0"/>
                <a:ext cx="141953" cy="202235"/>
              </a:xfrm>
              <a:custGeom>
                <a:avLst/>
                <a:gdLst/>
                <a:ahLst/>
                <a:cxnLst/>
                <a:rect r="r" b="b" t="t" l="l"/>
                <a:pathLst>
                  <a:path h="202235" w="141953">
                    <a:moveTo>
                      <a:pt x="70977" y="0"/>
                    </a:moveTo>
                    <a:lnTo>
                      <a:pt x="70977" y="0"/>
                    </a:lnTo>
                    <a:cubicBezTo>
                      <a:pt x="89801" y="0"/>
                      <a:pt x="107854" y="7478"/>
                      <a:pt x="121165" y="20789"/>
                    </a:cubicBezTo>
                    <a:cubicBezTo>
                      <a:pt x="134476" y="34099"/>
                      <a:pt x="141953" y="52153"/>
                      <a:pt x="141953" y="70977"/>
                    </a:cubicBezTo>
                    <a:lnTo>
                      <a:pt x="141953" y="131258"/>
                    </a:lnTo>
                    <a:cubicBezTo>
                      <a:pt x="141953" y="170457"/>
                      <a:pt x="110176" y="202235"/>
                      <a:pt x="70977" y="202235"/>
                    </a:cubicBezTo>
                    <a:lnTo>
                      <a:pt x="70977" y="202235"/>
                    </a:lnTo>
                    <a:cubicBezTo>
                      <a:pt x="31777" y="202235"/>
                      <a:pt x="0" y="170457"/>
                      <a:pt x="0" y="131258"/>
                    </a:cubicBezTo>
                    <a:lnTo>
                      <a:pt x="0" y="70977"/>
                    </a:lnTo>
                    <a:cubicBezTo>
                      <a:pt x="0" y="31777"/>
                      <a:pt x="31777" y="0"/>
                      <a:pt x="70977" y="0"/>
                    </a:cubicBezTo>
                    <a:close/>
                  </a:path>
                </a:pathLst>
              </a:custGeom>
              <a:solidFill>
                <a:srgbClr val="E4627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8" id="138"/>
              <p:cNvSpPr txBox="true"/>
              <p:nvPr/>
            </p:nvSpPr>
            <p:spPr>
              <a:xfrm>
                <a:off x="0" y="-28575"/>
                <a:ext cx="141953" cy="230810"/>
              </a:xfrm>
              <a:prstGeom prst="rect">
                <a:avLst/>
              </a:prstGeom>
            </p:spPr>
            <p:txBody>
              <a:bodyPr anchor="ctr" rtlCol="false" tIns="42531" lIns="42531" bIns="42531" rIns="42531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139" id="139"/>
            <p:cNvSpPr txBox="true"/>
            <p:nvPr/>
          </p:nvSpPr>
          <p:spPr>
            <a:xfrm rot="0">
              <a:off x="587868" y="117029"/>
              <a:ext cx="3408755" cy="609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58"/>
                </a:lnSpc>
              </a:pPr>
              <a:r>
                <a:rPr lang="en-US" sz="1327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แผนแม่บทภายใต้ยุทธศาสตร์ชาติ</a:t>
              </a:r>
            </a:p>
            <a:p>
              <a:pPr algn="ctr">
                <a:lnSpc>
                  <a:spcPts val="1858"/>
                </a:lnSpc>
              </a:pPr>
              <a:r>
                <a:rPr lang="en-US" sz="1327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(แผนระดับ 2)</a:t>
              </a:r>
            </a:p>
          </p:txBody>
        </p:sp>
      </p:grpSp>
      <p:grpSp>
        <p:nvGrpSpPr>
          <p:cNvPr name="Group 140" id="140"/>
          <p:cNvGrpSpPr/>
          <p:nvPr/>
        </p:nvGrpSpPr>
        <p:grpSpPr>
          <a:xfrm rot="0">
            <a:off x="3757926" y="8952131"/>
            <a:ext cx="3109422" cy="751048"/>
            <a:chOff x="0" y="0"/>
            <a:chExt cx="4145895" cy="1001397"/>
          </a:xfrm>
        </p:grpSpPr>
        <p:grpSp>
          <p:nvGrpSpPr>
            <p:cNvPr name="Group 141" id="141"/>
            <p:cNvGrpSpPr/>
            <p:nvPr/>
          </p:nvGrpSpPr>
          <p:grpSpPr>
            <a:xfrm rot="0">
              <a:off x="505651" y="0"/>
              <a:ext cx="3534947" cy="844834"/>
              <a:chOff x="0" y="0"/>
              <a:chExt cx="846188" cy="202235"/>
            </a:xfrm>
          </p:grpSpPr>
          <p:sp>
            <p:nvSpPr>
              <p:cNvPr name="Freeform 142" id="142"/>
              <p:cNvSpPr/>
              <p:nvPr/>
            </p:nvSpPr>
            <p:spPr>
              <a:xfrm flipH="false" flipV="false" rot="0">
                <a:off x="0" y="0"/>
                <a:ext cx="846188" cy="202235"/>
              </a:xfrm>
              <a:custGeom>
                <a:avLst/>
                <a:gdLst/>
                <a:ahLst/>
                <a:cxnLst/>
                <a:rect r="r" b="b" t="t" l="l"/>
                <a:pathLst>
                  <a:path h="202235" w="846188">
                    <a:moveTo>
                      <a:pt x="22153" y="0"/>
                    </a:moveTo>
                    <a:lnTo>
                      <a:pt x="824035" y="0"/>
                    </a:lnTo>
                    <a:cubicBezTo>
                      <a:pt x="829910" y="0"/>
                      <a:pt x="835545" y="2334"/>
                      <a:pt x="839699" y="6488"/>
                    </a:cubicBezTo>
                    <a:cubicBezTo>
                      <a:pt x="843854" y="10643"/>
                      <a:pt x="846188" y="16278"/>
                      <a:pt x="846188" y="22153"/>
                    </a:cubicBezTo>
                    <a:lnTo>
                      <a:pt x="846188" y="180081"/>
                    </a:lnTo>
                    <a:cubicBezTo>
                      <a:pt x="846188" y="192316"/>
                      <a:pt x="836269" y="202235"/>
                      <a:pt x="824035" y="202235"/>
                    </a:cubicBezTo>
                    <a:lnTo>
                      <a:pt x="22153" y="202235"/>
                    </a:lnTo>
                    <a:cubicBezTo>
                      <a:pt x="16278" y="202235"/>
                      <a:pt x="10643" y="199901"/>
                      <a:pt x="6488" y="195746"/>
                    </a:cubicBezTo>
                    <a:cubicBezTo>
                      <a:pt x="2334" y="191592"/>
                      <a:pt x="0" y="185957"/>
                      <a:pt x="0" y="180081"/>
                    </a:cubicBezTo>
                    <a:lnTo>
                      <a:pt x="0" y="22153"/>
                    </a:lnTo>
                    <a:cubicBezTo>
                      <a:pt x="0" y="16278"/>
                      <a:pt x="2334" y="10643"/>
                      <a:pt x="6488" y="6488"/>
                    </a:cubicBezTo>
                    <a:cubicBezTo>
                      <a:pt x="10643" y="2334"/>
                      <a:pt x="16278" y="0"/>
                      <a:pt x="22153" y="0"/>
                    </a:cubicBezTo>
                    <a:close/>
                  </a:path>
                </a:pathLst>
              </a:custGeom>
              <a:solidFill>
                <a:srgbClr val="FF8C82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3" id="143"/>
              <p:cNvSpPr txBox="true"/>
              <p:nvPr/>
            </p:nvSpPr>
            <p:spPr>
              <a:xfrm>
                <a:off x="0" y="-28575"/>
                <a:ext cx="846188" cy="230810"/>
              </a:xfrm>
              <a:prstGeom prst="rect">
                <a:avLst/>
              </a:prstGeom>
            </p:spPr>
            <p:txBody>
              <a:bodyPr anchor="ctr" rtlCol="false" tIns="42531" lIns="42531" bIns="42531" rIns="42531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grpSp>
          <p:nvGrpSpPr>
            <p:cNvPr name="Group 144" id="144"/>
            <p:cNvGrpSpPr/>
            <p:nvPr/>
          </p:nvGrpSpPr>
          <p:grpSpPr>
            <a:xfrm rot="0">
              <a:off x="0" y="0"/>
              <a:ext cx="593010" cy="844834"/>
              <a:chOff x="0" y="0"/>
              <a:chExt cx="141953" cy="202235"/>
            </a:xfrm>
          </p:grpSpPr>
          <p:sp>
            <p:nvSpPr>
              <p:cNvPr name="Freeform 145" id="145"/>
              <p:cNvSpPr/>
              <p:nvPr/>
            </p:nvSpPr>
            <p:spPr>
              <a:xfrm flipH="false" flipV="false" rot="0">
                <a:off x="0" y="0"/>
                <a:ext cx="141953" cy="202235"/>
              </a:xfrm>
              <a:custGeom>
                <a:avLst/>
                <a:gdLst/>
                <a:ahLst/>
                <a:cxnLst/>
                <a:rect r="r" b="b" t="t" l="l"/>
                <a:pathLst>
                  <a:path h="202235" w="141953">
                    <a:moveTo>
                      <a:pt x="70977" y="0"/>
                    </a:moveTo>
                    <a:lnTo>
                      <a:pt x="70977" y="0"/>
                    </a:lnTo>
                    <a:cubicBezTo>
                      <a:pt x="89801" y="0"/>
                      <a:pt x="107854" y="7478"/>
                      <a:pt x="121165" y="20789"/>
                    </a:cubicBezTo>
                    <a:cubicBezTo>
                      <a:pt x="134476" y="34099"/>
                      <a:pt x="141953" y="52153"/>
                      <a:pt x="141953" y="70977"/>
                    </a:cubicBezTo>
                    <a:lnTo>
                      <a:pt x="141953" y="131258"/>
                    </a:lnTo>
                    <a:cubicBezTo>
                      <a:pt x="141953" y="170457"/>
                      <a:pt x="110176" y="202235"/>
                      <a:pt x="70977" y="202235"/>
                    </a:cubicBezTo>
                    <a:lnTo>
                      <a:pt x="70977" y="202235"/>
                    </a:lnTo>
                    <a:cubicBezTo>
                      <a:pt x="31777" y="202235"/>
                      <a:pt x="0" y="170457"/>
                      <a:pt x="0" y="131258"/>
                    </a:cubicBezTo>
                    <a:lnTo>
                      <a:pt x="0" y="70977"/>
                    </a:lnTo>
                    <a:cubicBezTo>
                      <a:pt x="0" y="31777"/>
                      <a:pt x="31777" y="0"/>
                      <a:pt x="70977" y="0"/>
                    </a:cubicBezTo>
                    <a:close/>
                  </a:path>
                </a:pathLst>
              </a:custGeom>
              <a:solidFill>
                <a:srgbClr val="E46270"/>
              </a:solidFill>
              <a:ln w="1905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46" id="146"/>
              <p:cNvSpPr txBox="true"/>
              <p:nvPr/>
            </p:nvSpPr>
            <p:spPr>
              <a:xfrm>
                <a:off x="0" y="-28575"/>
                <a:ext cx="141953" cy="230810"/>
              </a:xfrm>
              <a:prstGeom prst="rect">
                <a:avLst/>
              </a:prstGeom>
            </p:spPr>
            <p:txBody>
              <a:bodyPr anchor="ctr" rtlCol="false" tIns="42531" lIns="42531" bIns="42531" rIns="42531"/>
              <a:lstStyle/>
              <a:p>
                <a:pPr algn="ctr">
                  <a:lnSpc>
                    <a:spcPts val="2520"/>
                  </a:lnSpc>
                </a:pPr>
              </a:p>
            </p:txBody>
          </p:sp>
        </p:grpSp>
        <p:sp>
          <p:nvSpPr>
            <p:cNvPr name="TextBox 147" id="147"/>
            <p:cNvSpPr txBox="true"/>
            <p:nvPr/>
          </p:nvSpPr>
          <p:spPr>
            <a:xfrm rot="0">
              <a:off x="538967" y="159477"/>
              <a:ext cx="3606929" cy="8419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13"/>
                </a:lnSpc>
              </a:pPr>
              <a:r>
                <a:rPr lang="en-US" sz="1223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แผนพัฒนาเศรษฐกิจและสังคมแห่งชาติ </a:t>
              </a:r>
            </a:p>
            <a:p>
              <a:pPr algn="ctr">
                <a:lnSpc>
                  <a:spcPts val="1713"/>
                </a:lnSpc>
              </a:pPr>
              <a:r>
                <a:rPr lang="en-US" sz="1223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ฉบับที่ 13 </a:t>
              </a:r>
              <a:r>
                <a:rPr lang="en-US" sz="1223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(แผนระดับ 2)</a:t>
              </a:r>
            </a:p>
            <a:p>
              <a:pPr algn="ctr">
                <a:lnSpc>
                  <a:spcPts val="1713"/>
                </a:lnSpc>
              </a:pPr>
            </a:p>
          </p:txBody>
        </p:sp>
      </p:grpSp>
      <p:grpSp>
        <p:nvGrpSpPr>
          <p:cNvPr name="Group 148" id="148"/>
          <p:cNvGrpSpPr/>
          <p:nvPr/>
        </p:nvGrpSpPr>
        <p:grpSpPr>
          <a:xfrm rot="0">
            <a:off x="297540" y="10724184"/>
            <a:ext cx="3613074" cy="3814401"/>
            <a:chOff x="0" y="0"/>
            <a:chExt cx="4817432" cy="5085867"/>
          </a:xfrm>
        </p:grpSpPr>
        <p:sp>
          <p:nvSpPr>
            <p:cNvPr name="Freeform 149" id="149"/>
            <p:cNvSpPr/>
            <p:nvPr/>
          </p:nvSpPr>
          <p:spPr>
            <a:xfrm flipH="false" flipV="false" rot="0">
              <a:off x="0" y="0"/>
              <a:ext cx="2845297" cy="1131005"/>
            </a:xfrm>
            <a:custGeom>
              <a:avLst/>
              <a:gdLst/>
              <a:ahLst/>
              <a:cxnLst/>
              <a:rect r="r" b="b" t="t" l="l"/>
              <a:pathLst>
                <a:path h="1131005" w="2845297">
                  <a:moveTo>
                    <a:pt x="0" y="0"/>
                  </a:moveTo>
                  <a:lnTo>
                    <a:pt x="2845297" y="0"/>
                  </a:lnTo>
                  <a:lnTo>
                    <a:pt x="2845297" y="1131005"/>
                  </a:lnTo>
                  <a:lnTo>
                    <a:pt x="0" y="1131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50" id="150"/>
            <p:cNvGrpSpPr/>
            <p:nvPr/>
          </p:nvGrpSpPr>
          <p:grpSpPr>
            <a:xfrm rot="0">
              <a:off x="2487407" y="0"/>
              <a:ext cx="2139823" cy="619706"/>
              <a:chOff x="0" y="0"/>
              <a:chExt cx="693016" cy="200701"/>
            </a:xfrm>
          </p:grpSpPr>
          <p:sp>
            <p:nvSpPr>
              <p:cNvPr name="Freeform 151" id="151"/>
              <p:cNvSpPr/>
              <p:nvPr/>
            </p:nvSpPr>
            <p:spPr>
              <a:xfrm flipH="false" flipV="false" rot="0">
                <a:off x="0" y="0"/>
                <a:ext cx="693015" cy="200701"/>
              </a:xfrm>
              <a:custGeom>
                <a:avLst/>
                <a:gdLst/>
                <a:ahLst/>
                <a:cxnLst/>
                <a:rect r="r" b="b" t="t" l="l"/>
                <a:pathLst>
                  <a:path h="200701" w="693015">
                    <a:moveTo>
                      <a:pt x="28944" y="0"/>
                    </a:moveTo>
                    <a:lnTo>
                      <a:pt x="664071" y="0"/>
                    </a:lnTo>
                    <a:cubicBezTo>
                      <a:pt x="671748" y="0"/>
                      <a:pt x="679110" y="3049"/>
                      <a:pt x="684538" y="8478"/>
                    </a:cubicBezTo>
                    <a:cubicBezTo>
                      <a:pt x="689966" y="13906"/>
                      <a:pt x="693015" y="21268"/>
                      <a:pt x="693015" y="28944"/>
                    </a:cubicBezTo>
                    <a:lnTo>
                      <a:pt x="693015" y="171757"/>
                    </a:lnTo>
                    <a:cubicBezTo>
                      <a:pt x="693015" y="179434"/>
                      <a:pt x="689966" y="186796"/>
                      <a:pt x="684538" y="192224"/>
                    </a:cubicBezTo>
                    <a:cubicBezTo>
                      <a:pt x="679110" y="197652"/>
                      <a:pt x="671748" y="200701"/>
                      <a:pt x="664071" y="200701"/>
                    </a:cubicBezTo>
                    <a:lnTo>
                      <a:pt x="28944" y="200701"/>
                    </a:lnTo>
                    <a:cubicBezTo>
                      <a:pt x="12959" y="200701"/>
                      <a:pt x="0" y="187743"/>
                      <a:pt x="0" y="171757"/>
                    </a:cubicBezTo>
                    <a:lnTo>
                      <a:pt x="0" y="28944"/>
                    </a:lnTo>
                    <a:cubicBezTo>
                      <a:pt x="0" y="12959"/>
                      <a:pt x="12959" y="0"/>
                      <a:pt x="28944" y="0"/>
                    </a:cubicBezTo>
                    <a:close/>
                  </a:path>
                </a:pathLst>
              </a:custGeom>
              <a:solidFill>
                <a:srgbClr val="9A98E5"/>
              </a:solidFill>
            </p:spPr>
          </p:sp>
          <p:sp>
            <p:nvSpPr>
              <p:cNvPr name="TextBox 152" id="152"/>
              <p:cNvSpPr txBox="true"/>
              <p:nvPr/>
            </p:nvSpPr>
            <p:spPr>
              <a:xfrm>
                <a:off x="0" y="-9525"/>
                <a:ext cx="693016" cy="210226"/>
              </a:xfrm>
              <a:prstGeom prst="rect">
                <a:avLst/>
              </a:prstGeom>
            </p:spPr>
            <p:txBody>
              <a:bodyPr anchor="ctr" rtlCol="false" tIns="42160" lIns="42160" bIns="42160" rIns="42160"/>
              <a:lstStyle/>
              <a:p>
                <a:pPr algn="ctr">
                  <a:lnSpc>
                    <a:spcPts val="988"/>
                  </a:lnSpc>
                </a:pPr>
              </a:p>
            </p:txBody>
          </p:sp>
        </p:grpSp>
        <p:sp>
          <p:nvSpPr>
            <p:cNvPr name="Freeform 153" id="153"/>
            <p:cNvSpPr/>
            <p:nvPr/>
          </p:nvSpPr>
          <p:spPr>
            <a:xfrm flipH="false" flipV="false" rot="0">
              <a:off x="108454" y="240941"/>
              <a:ext cx="143753" cy="137823"/>
            </a:xfrm>
            <a:custGeom>
              <a:avLst/>
              <a:gdLst/>
              <a:ahLst/>
              <a:cxnLst/>
              <a:rect r="r" b="b" t="t" l="l"/>
              <a:pathLst>
                <a:path h="137823" w="143753">
                  <a:moveTo>
                    <a:pt x="0" y="0"/>
                  </a:moveTo>
                  <a:lnTo>
                    <a:pt x="143753" y="0"/>
                  </a:lnTo>
                  <a:lnTo>
                    <a:pt x="143753" y="137823"/>
                  </a:lnTo>
                  <a:lnTo>
                    <a:pt x="0" y="137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4" id="154"/>
            <p:cNvSpPr/>
            <p:nvPr/>
          </p:nvSpPr>
          <p:spPr>
            <a:xfrm flipH="false" flipV="false" rot="5400000">
              <a:off x="235292" y="607339"/>
              <a:ext cx="612966" cy="761448"/>
            </a:xfrm>
            <a:custGeom>
              <a:avLst/>
              <a:gdLst/>
              <a:ahLst/>
              <a:cxnLst/>
              <a:rect r="r" b="b" t="t" l="l"/>
              <a:pathLst>
                <a:path h="761448" w="612966">
                  <a:moveTo>
                    <a:pt x="0" y="0"/>
                  </a:moveTo>
                  <a:lnTo>
                    <a:pt x="612966" y="0"/>
                  </a:lnTo>
                  <a:lnTo>
                    <a:pt x="612966" y="761448"/>
                  </a:lnTo>
                  <a:lnTo>
                    <a:pt x="0" y="761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5" id="155"/>
            <p:cNvSpPr/>
            <p:nvPr/>
          </p:nvSpPr>
          <p:spPr>
            <a:xfrm flipH="false" flipV="false" rot="5400000">
              <a:off x="235292" y="1516345"/>
              <a:ext cx="612966" cy="761448"/>
            </a:xfrm>
            <a:custGeom>
              <a:avLst/>
              <a:gdLst/>
              <a:ahLst/>
              <a:cxnLst/>
              <a:rect r="r" b="b" t="t" l="l"/>
              <a:pathLst>
                <a:path h="761448" w="612966">
                  <a:moveTo>
                    <a:pt x="0" y="0"/>
                  </a:moveTo>
                  <a:lnTo>
                    <a:pt x="612966" y="0"/>
                  </a:lnTo>
                  <a:lnTo>
                    <a:pt x="612966" y="761448"/>
                  </a:lnTo>
                  <a:lnTo>
                    <a:pt x="0" y="761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6" id="156"/>
            <p:cNvSpPr/>
            <p:nvPr/>
          </p:nvSpPr>
          <p:spPr>
            <a:xfrm flipH="false" flipV="false" rot="5400000">
              <a:off x="235292" y="2423725"/>
              <a:ext cx="612966" cy="761448"/>
            </a:xfrm>
            <a:custGeom>
              <a:avLst/>
              <a:gdLst/>
              <a:ahLst/>
              <a:cxnLst/>
              <a:rect r="r" b="b" t="t" l="l"/>
              <a:pathLst>
                <a:path h="761448" w="612966">
                  <a:moveTo>
                    <a:pt x="0" y="0"/>
                  </a:moveTo>
                  <a:lnTo>
                    <a:pt x="612966" y="0"/>
                  </a:lnTo>
                  <a:lnTo>
                    <a:pt x="612966" y="761448"/>
                  </a:lnTo>
                  <a:lnTo>
                    <a:pt x="0" y="761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7" id="157"/>
            <p:cNvSpPr/>
            <p:nvPr/>
          </p:nvSpPr>
          <p:spPr>
            <a:xfrm flipH="false" flipV="false" rot="5400000">
              <a:off x="235292" y="3331105"/>
              <a:ext cx="612966" cy="761448"/>
            </a:xfrm>
            <a:custGeom>
              <a:avLst/>
              <a:gdLst/>
              <a:ahLst/>
              <a:cxnLst/>
              <a:rect r="r" b="b" t="t" l="l"/>
              <a:pathLst>
                <a:path h="761448" w="612966">
                  <a:moveTo>
                    <a:pt x="0" y="0"/>
                  </a:moveTo>
                  <a:lnTo>
                    <a:pt x="612966" y="0"/>
                  </a:lnTo>
                  <a:lnTo>
                    <a:pt x="612966" y="761448"/>
                  </a:lnTo>
                  <a:lnTo>
                    <a:pt x="0" y="761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8" id="158"/>
            <p:cNvSpPr/>
            <p:nvPr/>
          </p:nvSpPr>
          <p:spPr>
            <a:xfrm flipH="false" flipV="false" rot="5400000">
              <a:off x="235292" y="4238485"/>
              <a:ext cx="612966" cy="761448"/>
            </a:xfrm>
            <a:custGeom>
              <a:avLst/>
              <a:gdLst/>
              <a:ahLst/>
              <a:cxnLst/>
              <a:rect r="r" b="b" t="t" l="l"/>
              <a:pathLst>
                <a:path h="761448" w="612966">
                  <a:moveTo>
                    <a:pt x="0" y="0"/>
                  </a:moveTo>
                  <a:lnTo>
                    <a:pt x="612966" y="0"/>
                  </a:lnTo>
                  <a:lnTo>
                    <a:pt x="612966" y="761448"/>
                  </a:lnTo>
                  <a:lnTo>
                    <a:pt x="0" y="761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9" id="159"/>
            <p:cNvSpPr txBox="true"/>
            <p:nvPr/>
          </p:nvSpPr>
          <p:spPr>
            <a:xfrm rot="0">
              <a:off x="431680" y="1653042"/>
              <a:ext cx="427105" cy="440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4"/>
                </a:lnSpc>
              </a:pPr>
              <a:r>
                <a:rPr lang="en-US" sz="1946">
                  <a:solidFill>
                    <a:srgbClr val="FFFFFF"/>
                  </a:solidFill>
                  <a:latin typeface="Arsenal"/>
                  <a:ea typeface="Arsenal"/>
                  <a:cs typeface="Arsenal"/>
                  <a:sym typeface="Arsenal"/>
                </a:rPr>
                <a:t>2</a:t>
              </a:r>
            </a:p>
          </p:txBody>
        </p:sp>
        <p:sp>
          <p:nvSpPr>
            <p:cNvPr name="TextBox 160" id="160"/>
            <p:cNvSpPr txBox="true"/>
            <p:nvPr/>
          </p:nvSpPr>
          <p:spPr>
            <a:xfrm rot="0">
              <a:off x="431680" y="2560422"/>
              <a:ext cx="427105" cy="440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4"/>
                </a:lnSpc>
              </a:pPr>
              <a:r>
                <a:rPr lang="en-US" sz="1946">
                  <a:solidFill>
                    <a:srgbClr val="FFFFFF"/>
                  </a:solidFill>
                  <a:latin typeface="Arsenal"/>
                  <a:ea typeface="Arsenal"/>
                  <a:cs typeface="Arsenal"/>
                  <a:sym typeface="Arsenal"/>
                </a:rPr>
                <a:t>3</a:t>
              </a:r>
            </a:p>
          </p:txBody>
        </p:sp>
        <p:sp>
          <p:nvSpPr>
            <p:cNvPr name="TextBox 161" id="161"/>
            <p:cNvSpPr txBox="true"/>
            <p:nvPr/>
          </p:nvSpPr>
          <p:spPr>
            <a:xfrm rot="0">
              <a:off x="423585" y="744036"/>
              <a:ext cx="443295" cy="4404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4"/>
                </a:lnSpc>
              </a:pPr>
              <a:r>
                <a:rPr lang="en-US" sz="1946">
                  <a:solidFill>
                    <a:srgbClr val="FFFFFF"/>
                  </a:solidFill>
                  <a:latin typeface="Arsenal"/>
                  <a:ea typeface="Arsenal"/>
                  <a:cs typeface="Arsenal"/>
                  <a:sym typeface="Arsenal"/>
                </a:rPr>
                <a:t>1</a:t>
              </a:r>
            </a:p>
          </p:txBody>
        </p:sp>
        <p:sp>
          <p:nvSpPr>
            <p:cNvPr name="TextBox 162" id="162"/>
            <p:cNvSpPr txBox="true"/>
            <p:nvPr/>
          </p:nvSpPr>
          <p:spPr>
            <a:xfrm rot="0">
              <a:off x="431680" y="3467802"/>
              <a:ext cx="427105" cy="440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4"/>
                </a:lnSpc>
              </a:pPr>
              <a:r>
                <a:rPr lang="en-US" sz="1946">
                  <a:solidFill>
                    <a:srgbClr val="FFFFFF"/>
                  </a:solidFill>
                  <a:latin typeface="Arsenal"/>
                  <a:ea typeface="Arsenal"/>
                  <a:cs typeface="Arsenal"/>
                  <a:sym typeface="Arsenal"/>
                </a:rPr>
                <a:t>4</a:t>
              </a:r>
            </a:p>
          </p:txBody>
        </p:sp>
        <p:sp>
          <p:nvSpPr>
            <p:cNvPr name="TextBox 163" id="163"/>
            <p:cNvSpPr txBox="true"/>
            <p:nvPr/>
          </p:nvSpPr>
          <p:spPr>
            <a:xfrm rot="0">
              <a:off x="431680" y="4375182"/>
              <a:ext cx="427105" cy="440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24"/>
                </a:lnSpc>
              </a:pPr>
              <a:r>
                <a:rPr lang="en-US" sz="1946">
                  <a:solidFill>
                    <a:srgbClr val="FFFFFF"/>
                  </a:solidFill>
                  <a:latin typeface="Arsenal"/>
                  <a:ea typeface="Arsenal"/>
                  <a:cs typeface="Arsenal"/>
                  <a:sym typeface="Arsenal"/>
                </a:rPr>
                <a:t>5</a:t>
              </a:r>
            </a:p>
          </p:txBody>
        </p:sp>
        <p:sp>
          <p:nvSpPr>
            <p:cNvPr name="TextBox 164" id="164"/>
            <p:cNvSpPr txBox="true"/>
            <p:nvPr/>
          </p:nvSpPr>
          <p:spPr>
            <a:xfrm rot="0">
              <a:off x="1069363" y="725631"/>
              <a:ext cx="3719570" cy="7415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3"/>
                </a:lnSpc>
              </a:pPr>
              <a:r>
                <a:rPr lang="en-US" sz="110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1</a:t>
              </a: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 การพัฒนาศักยภาพวิสาหกิจ</a:t>
              </a:r>
            </a:p>
            <a:p>
              <a:pPr algn="l">
                <a:lnSpc>
                  <a:spcPts val="1543"/>
                </a:lnSpc>
              </a:pP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เพื่อสังคม</a:t>
              </a:r>
            </a:p>
            <a:p>
              <a:pPr algn="l">
                <a:lnSpc>
                  <a:spcPts val="1543"/>
                </a:lnSpc>
              </a:pPr>
            </a:p>
          </p:txBody>
        </p:sp>
        <p:sp>
          <p:nvSpPr>
            <p:cNvPr name="AutoShape 165" id="165"/>
            <p:cNvSpPr/>
            <p:nvPr/>
          </p:nvSpPr>
          <p:spPr>
            <a:xfrm>
              <a:off x="1069363" y="1439915"/>
              <a:ext cx="3252344" cy="0"/>
            </a:xfrm>
            <a:prstGeom prst="line">
              <a:avLst/>
            </a:prstGeom>
            <a:ln cap="flat" w="12700">
              <a:solidFill>
                <a:srgbClr val="E4CEB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6" id="166"/>
            <p:cNvSpPr/>
            <p:nvPr/>
          </p:nvSpPr>
          <p:spPr>
            <a:xfrm>
              <a:off x="1069363" y="2348772"/>
              <a:ext cx="3252344" cy="0"/>
            </a:xfrm>
            <a:prstGeom prst="line">
              <a:avLst/>
            </a:prstGeom>
            <a:ln cap="flat" w="12700">
              <a:solidFill>
                <a:srgbClr val="E4CEB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7" id="167"/>
            <p:cNvSpPr/>
            <p:nvPr/>
          </p:nvSpPr>
          <p:spPr>
            <a:xfrm>
              <a:off x="1069363" y="3247731"/>
              <a:ext cx="3252344" cy="0"/>
            </a:xfrm>
            <a:prstGeom prst="line">
              <a:avLst/>
            </a:prstGeom>
            <a:ln cap="flat" w="12700">
              <a:solidFill>
                <a:srgbClr val="E4CEB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AutoShape 168" id="168"/>
            <p:cNvSpPr/>
            <p:nvPr/>
          </p:nvSpPr>
          <p:spPr>
            <a:xfrm>
              <a:off x="1069389" y="4173608"/>
              <a:ext cx="3252344" cy="9249"/>
            </a:xfrm>
            <a:prstGeom prst="line">
              <a:avLst/>
            </a:prstGeom>
            <a:ln cap="flat" w="12700">
              <a:solidFill>
                <a:srgbClr val="E4CEBD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69" id="169"/>
            <p:cNvSpPr txBox="true"/>
            <p:nvPr/>
          </p:nvSpPr>
          <p:spPr>
            <a:xfrm rot="0">
              <a:off x="1097862" y="1643308"/>
              <a:ext cx="3719570" cy="762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3"/>
                </a:lnSpc>
              </a:pPr>
              <a:r>
                <a:rPr lang="en-US" sz="110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2 </a:t>
              </a: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การพัฒนาระบบข้อมูลเพื่อ</a:t>
              </a:r>
            </a:p>
            <a:p>
              <a:pPr algn="l">
                <a:lnSpc>
                  <a:spcPts val="1543"/>
                </a:lnSpc>
              </a:pP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วิสาหกิจเพื่อสังคม</a:t>
              </a:r>
            </a:p>
            <a:p>
              <a:pPr algn="l">
                <a:lnSpc>
                  <a:spcPts val="1543"/>
                </a:lnSpc>
              </a:pPr>
            </a:p>
          </p:txBody>
        </p:sp>
        <p:sp>
          <p:nvSpPr>
            <p:cNvPr name="TextBox 170" id="170"/>
            <p:cNvSpPr txBox="true"/>
            <p:nvPr/>
          </p:nvSpPr>
          <p:spPr>
            <a:xfrm rot="0">
              <a:off x="1097862" y="2581567"/>
              <a:ext cx="3719570" cy="762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3"/>
                </a:lnSpc>
              </a:pPr>
              <a:r>
                <a:rPr lang="en-US" sz="110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3 </a:t>
              </a: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การส่งเสริมกลไกตลาดและ</a:t>
              </a:r>
            </a:p>
            <a:p>
              <a:pPr algn="l">
                <a:lnSpc>
                  <a:spcPts val="1543"/>
                </a:lnSpc>
              </a:pP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การลงทุนเพื่อสังคม</a:t>
              </a:r>
            </a:p>
            <a:p>
              <a:pPr algn="l">
                <a:lnSpc>
                  <a:spcPts val="1543"/>
                </a:lnSpc>
              </a:pPr>
            </a:p>
          </p:txBody>
        </p:sp>
        <p:sp>
          <p:nvSpPr>
            <p:cNvPr name="TextBox 171" id="171"/>
            <p:cNvSpPr txBox="true"/>
            <p:nvPr/>
          </p:nvSpPr>
          <p:spPr>
            <a:xfrm rot="0">
              <a:off x="1097862" y="3450461"/>
              <a:ext cx="3719570" cy="762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3"/>
                </a:lnSpc>
              </a:pPr>
              <a:r>
                <a:rPr lang="en-US" sz="110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4 </a:t>
              </a: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การส่งเสริมความเข้มแข็ง</a:t>
              </a:r>
            </a:p>
            <a:p>
              <a:pPr algn="l">
                <a:lnSpc>
                  <a:spcPts val="1543"/>
                </a:lnSpc>
              </a:pP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 ของระบบนิเวศวิสาหกิจเพื่อสังคม</a:t>
              </a:r>
            </a:p>
            <a:p>
              <a:pPr algn="l">
                <a:lnSpc>
                  <a:spcPts val="1543"/>
                </a:lnSpc>
              </a:pPr>
            </a:p>
          </p:txBody>
        </p:sp>
        <p:sp>
          <p:nvSpPr>
            <p:cNvPr name="TextBox 172" id="172"/>
            <p:cNvSpPr txBox="true"/>
            <p:nvPr/>
          </p:nvSpPr>
          <p:spPr>
            <a:xfrm rot="0">
              <a:off x="1097862" y="4323679"/>
              <a:ext cx="3719570" cy="7621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543"/>
                </a:lnSpc>
              </a:pPr>
              <a:r>
                <a:rPr lang="en-US" sz="1102" b="true">
                  <a:solidFill>
                    <a:srgbClr val="000000"/>
                  </a:solidFill>
                  <a:latin typeface="Arsenal Bold"/>
                  <a:ea typeface="Arsenal Bold"/>
                  <a:cs typeface="Arsenal Bold"/>
                  <a:sym typeface="Arsenal Bold"/>
                </a:rPr>
                <a:t>ยุทธศาสตร์ที่ 5 </a:t>
              </a: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การพัฒนากลไกและการ</a:t>
              </a:r>
            </a:p>
            <a:p>
              <a:pPr algn="l">
                <a:lnSpc>
                  <a:spcPts val="1543"/>
                </a:lnSpc>
              </a:pP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บูรณาการความร่วมมือเพื่อการส่งเสริม</a:t>
              </a:r>
            </a:p>
            <a:p>
              <a:pPr algn="l">
                <a:lnSpc>
                  <a:spcPts val="1543"/>
                </a:lnSpc>
              </a:pPr>
              <a:r>
                <a:rPr lang="en-US" sz="1102">
                  <a:solidFill>
                    <a:srgbClr val="000000"/>
                  </a:solidFill>
                  <a:latin typeface="Arsenal"/>
                  <a:ea typeface="Arsenal"/>
                  <a:cs typeface="Arsenal"/>
                  <a:sym typeface="Arsenal"/>
                </a:rPr>
                <a:t>วิสาหกิจเพื่อสังคม</a:t>
              </a:r>
            </a:p>
            <a:p>
              <a:pPr algn="l">
                <a:lnSpc>
                  <a:spcPts val="1543"/>
                </a:lnSpc>
              </a:pPr>
            </a:p>
          </p:txBody>
        </p:sp>
        <p:sp>
          <p:nvSpPr>
            <p:cNvPr name="TextBox 173" id="173"/>
            <p:cNvSpPr txBox="true"/>
            <p:nvPr/>
          </p:nvSpPr>
          <p:spPr>
            <a:xfrm rot="0">
              <a:off x="252207" y="26344"/>
              <a:ext cx="4343591" cy="7950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45"/>
                </a:lnSpc>
              </a:pPr>
              <a:r>
                <a:rPr lang="en-US" sz="1175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(ร่าง) แผนปฏิบัติการด้านการส่งเสริมวิสาหกิจ</a:t>
              </a:r>
            </a:p>
            <a:p>
              <a:pPr algn="ctr">
                <a:lnSpc>
                  <a:spcPts val="1645"/>
                </a:lnSpc>
              </a:pPr>
              <a:r>
                <a:rPr lang="en-US" sz="1175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เพื่อสังคมแห่งชาติ พ.ศ. 2567-2570 </a:t>
              </a:r>
              <a:r>
                <a:rPr lang="en-US" sz="1175" b="true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(แผนระดับ 3)</a:t>
              </a:r>
            </a:p>
            <a:p>
              <a:pPr algn="ctr">
                <a:lnSpc>
                  <a:spcPts val="1645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4" id="174"/>
          <p:cNvGrpSpPr/>
          <p:nvPr/>
        </p:nvGrpSpPr>
        <p:grpSpPr>
          <a:xfrm rot="0">
            <a:off x="9893105" y="247540"/>
            <a:ext cx="447029" cy="447029"/>
            <a:chOff x="0" y="0"/>
            <a:chExt cx="13716000" cy="13716000"/>
          </a:xfrm>
        </p:grpSpPr>
        <p:sp>
          <p:nvSpPr>
            <p:cNvPr name="Freeform 175" id="175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43"/>
              <a:stretch>
                <a:fillRect l="0" t="0" r="0" b="0"/>
              </a:stretch>
            </a:blipFill>
          </p:spPr>
        </p:sp>
      </p:grpSp>
      <p:grpSp>
        <p:nvGrpSpPr>
          <p:cNvPr name="Group 176" id="176"/>
          <p:cNvGrpSpPr/>
          <p:nvPr/>
        </p:nvGrpSpPr>
        <p:grpSpPr>
          <a:xfrm rot="0">
            <a:off x="1801129" y="-155755"/>
            <a:ext cx="7654304" cy="1590894"/>
            <a:chOff x="0" y="0"/>
            <a:chExt cx="10205738" cy="2121192"/>
          </a:xfrm>
        </p:grpSpPr>
        <p:sp>
          <p:nvSpPr>
            <p:cNvPr name="Freeform 177" id="177"/>
            <p:cNvSpPr/>
            <p:nvPr/>
          </p:nvSpPr>
          <p:spPr>
            <a:xfrm flipH="false" flipV="false" rot="0">
              <a:off x="3518832" y="1310138"/>
              <a:ext cx="2433397" cy="385112"/>
            </a:xfrm>
            <a:custGeom>
              <a:avLst/>
              <a:gdLst/>
              <a:ahLst/>
              <a:cxnLst/>
              <a:rect r="r" b="b" t="t" l="l"/>
              <a:pathLst>
                <a:path h="385112" w="2433397">
                  <a:moveTo>
                    <a:pt x="0" y="0"/>
                  </a:moveTo>
                  <a:lnTo>
                    <a:pt x="2433398" y="0"/>
                  </a:lnTo>
                  <a:lnTo>
                    <a:pt x="2433398" y="385112"/>
                  </a:lnTo>
                  <a:lnTo>
                    <a:pt x="0" y="38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8" id="178"/>
            <p:cNvSpPr txBox="true"/>
            <p:nvPr/>
          </p:nvSpPr>
          <p:spPr>
            <a:xfrm rot="0">
              <a:off x="3680243" y="1406472"/>
              <a:ext cx="3368254" cy="2114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1165"/>
                </a:lnSpc>
              </a:pPr>
              <a:r>
                <a:rPr lang="en-US" sz="1165">
                  <a:solidFill>
                    <a:srgbClr val="000000"/>
                  </a:solidFill>
                  <a:latin typeface="Bobby Jones"/>
                  <a:ea typeface="Bobby Jones"/>
                  <a:cs typeface="Bobby Jones"/>
                  <a:sym typeface="Bobby Jones"/>
                </a:rPr>
                <a:t>“…ตามแนวนโยบายรัฐบาล…“</a:t>
              </a:r>
            </a:p>
          </p:txBody>
        </p:sp>
        <p:sp>
          <p:nvSpPr>
            <p:cNvPr name="TextBox 179" id="179"/>
            <p:cNvSpPr txBox="true"/>
            <p:nvPr/>
          </p:nvSpPr>
          <p:spPr>
            <a:xfrm rot="-296316">
              <a:off x="22954" y="702426"/>
              <a:ext cx="7426176" cy="1101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2"/>
                </a:lnSpc>
              </a:pPr>
              <a:r>
                <a:rPr lang="en-US" sz="2002" b="true">
                  <a:solidFill>
                    <a:srgbClr val="2C2F6F"/>
                  </a:solidFill>
                  <a:latin typeface="Mommi Bold"/>
                  <a:ea typeface="Mommi Bold"/>
                  <a:cs typeface="Mommi Bold"/>
                  <a:sym typeface="Mommi Bold"/>
                </a:rPr>
                <a:t> </a:t>
              </a:r>
            </a:p>
            <a:p>
              <a:pPr algn="l">
                <a:lnSpc>
                  <a:spcPts val="2522"/>
                </a:lnSpc>
              </a:pPr>
              <a:r>
                <a:rPr lang="en-US" sz="2002" b="true">
                  <a:solidFill>
                    <a:srgbClr val="2C2F6F"/>
                  </a:solidFill>
                  <a:latin typeface="Mommi Bold"/>
                  <a:ea typeface="Mommi Bold"/>
                  <a:cs typeface="Mommi Bold"/>
                  <a:sym typeface="Mommi Bold"/>
                </a:rPr>
                <a:t>                  </a:t>
              </a:r>
              <a:r>
                <a:rPr lang="en-US" sz="2002" b="true">
                  <a:solidFill>
                    <a:srgbClr val="2C2F6F"/>
                  </a:solidFill>
                  <a:latin typeface="Mommi Bold"/>
                  <a:ea typeface="Mommi Bold"/>
                  <a:cs typeface="Mommi Bold"/>
                  <a:sym typeface="Mommi Bold"/>
                </a:rPr>
                <a:t>ในการพัฒนาสังคมและเศรษฐกิจ</a:t>
              </a:r>
            </a:p>
          </p:txBody>
        </p:sp>
        <p:sp>
          <p:nvSpPr>
            <p:cNvPr name="TextBox 180" id="180"/>
            <p:cNvSpPr txBox="true"/>
            <p:nvPr/>
          </p:nvSpPr>
          <p:spPr>
            <a:xfrm rot="272671">
              <a:off x="1184297" y="230590"/>
              <a:ext cx="8990856" cy="1376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2"/>
                </a:lnSpc>
              </a:pPr>
              <a:r>
                <a:rPr lang="en-US" sz="2002" b="true">
                  <a:solidFill>
                    <a:srgbClr val="2C2F6F"/>
                  </a:solidFill>
                  <a:latin typeface="Mommi Bold"/>
                  <a:ea typeface="Mommi Bold"/>
                  <a:cs typeface="Mommi Bold"/>
                  <a:sym typeface="Mommi Bold"/>
                </a:rPr>
                <a:t>บทบาทสำนักงานส่งเสริมวิสาหกิจเพื่อสังคม </a:t>
              </a:r>
            </a:p>
            <a:p>
              <a:pPr algn="l">
                <a:lnSpc>
                  <a:spcPts val="2522"/>
                </a:lnSpc>
              </a:pPr>
              <a:r>
                <a:rPr lang="en-US" sz="2002" b="true">
                  <a:solidFill>
                    <a:srgbClr val="2C2F6F"/>
                  </a:solidFill>
                  <a:latin typeface="Mommi Bold"/>
                  <a:ea typeface="Mommi Bold"/>
                  <a:cs typeface="Mommi Bold"/>
                  <a:sym typeface="Mommi Bold"/>
                </a:rPr>
                <a:t>                 </a:t>
              </a:r>
            </a:p>
          </p:txBody>
        </p:sp>
      </p:grpSp>
      <p:sp>
        <p:nvSpPr>
          <p:cNvPr name="Freeform 181" id="181"/>
          <p:cNvSpPr/>
          <p:nvPr/>
        </p:nvSpPr>
        <p:spPr>
          <a:xfrm flipH="false" flipV="false" rot="0">
            <a:off x="138505" y="4906846"/>
            <a:ext cx="678224" cy="687680"/>
          </a:xfrm>
          <a:custGeom>
            <a:avLst/>
            <a:gdLst/>
            <a:ahLst/>
            <a:cxnLst/>
            <a:rect r="r" b="b" t="t" l="l"/>
            <a:pathLst>
              <a:path h="687680" w="678224">
                <a:moveTo>
                  <a:pt x="0" y="0"/>
                </a:moveTo>
                <a:lnTo>
                  <a:pt x="678224" y="0"/>
                </a:lnTo>
                <a:lnTo>
                  <a:pt x="678224" y="687680"/>
                </a:lnTo>
                <a:lnTo>
                  <a:pt x="0" y="68768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2" id="182"/>
          <p:cNvSpPr/>
          <p:nvPr/>
        </p:nvSpPr>
        <p:spPr>
          <a:xfrm flipH="false" flipV="false" rot="725573">
            <a:off x="9971811" y="11531644"/>
            <a:ext cx="556075" cy="676765"/>
          </a:xfrm>
          <a:custGeom>
            <a:avLst/>
            <a:gdLst/>
            <a:ahLst/>
            <a:cxnLst/>
            <a:rect r="r" b="b" t="t" l="l"/>
            <a:pathLst>
              <a:path h="676765" w="556075">
                <a:moveTo>
                  <a:pt x="0" y="0"/>
                </a:moveTo>
                <a:lnTo>
                  <a:pt x="556075" y="0"/>
                </a:lnTo>
                <a:lnTo>
                  <a:pt x="556075" y="676765"/>
                </a:lnTo>
                <a:lnTo>
                  <a:pt x="0" y="676765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3" id="183"/>
          <p:cNvSpPr/>
          <p:nvPr/>
        </p:nvSpPr>
        <p:spPr>
          <a:xfrm flipH="false" flipV="false" rot="0">
            <a:off x="8935439" y="8348250"/>
            <a:ext cx="1414147" cy="1371723"/>
          </a:xfrm>
          <a:custGeom>
            <a:avLst/>
            <a:gdLst/>
            <a:ahLst/>
            <a:cxnLst/>
            <a:rect r="r" b="b" t="t" l="l"/>
            <a:pathLst>
              <a:path h="1371723" w="1414147">
                <a:moveTo>
                  <a:pt x="0" y="0"/>
                </a:moveTo>
                <a:lnTo>
                  <a:pt x="1414148" y="0"/>
                </a:lnTo>
                <a:lnTo>
                  <a:pt x="1414148" y="1371723"/>
                </a:lnTo>
                <a:lnTo>
                  <a:pt x="0" y="1371723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alphaModFix amt="87000"/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4" id="184"/>
          <p:cNvSpPr/>
          <p:nvPr/>
        </p:nvSpPr>
        <p:spPr>
          <a:xfrm flipH="false" flipV="false" rot="0">
            <a:off x="7793994" y="11197240"/>
            <a:ext cx="526868" cy="526868"/>
          </a:xfrm>
          <a:custGeom>
            <a:avLst/>
            <a:gdLst/>
            <a:ahLst/>
            <a:cxnLst/>
            <a:rect r="r" b="b" t="t" l="l"/>
            <a:pathLst>
              <a:path h="526868" w="526868">
                <a:moveTo>
                  <a:pt x="0" y="0"/>
                </a:moveTo>
                <a:lnTo>
                  <a:pt x="526868" y="0"/>
                </a:lnTo>
                <a:lnTo>
                  <a:pt x="526868" y="526868"/>
                </a:lnTo>
                <a:lnTo>
                  <a:pt x="0" y="526868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alphaModFix amt="90000"/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5" id="185"/>
          <p:cNvSpPr/>
          <p:nvPr/>
        </p:nvSpPr>
        <p:spPr>
          <a:xfrm flipH="false" flipV="false" rot="0">
            <a:off x="1282166" y="9420552"/>
            <a:ext cx="821910" cy="757870"/>
          </a:xfrm>
          <a:custGeom>
            <a:avLst/>
            <a:gdLst/>
            <a:ahLst/>
            <a:cxnLst/>
            <a:rect r="r" b="b" t="t" l="l"/>
            <a:pathLst>
              <a:path h="757870" w="821910">
                <a:moveTo>
                  <a:pt x="0" y="0"/>
                </a:moveTo>
                <a:lnTo>
                  <a:pt x="821911" y="0"/>
                </a:lnTo>
                <a:lnTo>
                  <a:pt x="821911" y="757870"/>
                </a:lnTo>
                <a:lnTo>
                  <a:pt x="0" y="75787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alphaModFix amt="83000"/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6" id="186"/>
          <p:cNvGrpSpPr/>
          <p:nvPr/>
        </p:nvGrpSpPr>
        <p:grpSpPr>
          <a:xfrm rot="0">
            <a:off x="5346000" y="1260759"/>
            <a:ext cx="5303928" cy="3775381"/>
            <a:chOff x="0" y="0"/>
            <a:chExt cx="7071904" cy="5033841"/>
          </a:xfrm>
        </p:grpSpPr>
        <p:grpSp>
          <p:nvGrpSpPr>
            <p:cNvPr name="Group 187" id="187"/>
            <p:cNvGrpSpPr/>
            <p:nvPr/>
          </p:nvGrpSpPr>
          <p:grpSpPr>
            <a:xfrm rot="0">
              <a:off x="298" y="302061"/>
              <a:ext cx="6872331" cy="4689273"/>
              <a:chOff x="0" y="0"/>
              <a:chExt cx="3382523" cy="2308034"/>
            </a:xfrm>
          </p:grpSpPr>
          <p:sp>
            <p:nvSpPr>
              <p:cNvPr name="Freeform 188" id="188"/>
              <p:cNvSpPr/>
              <p:nvPr/>
            </p:nvSpPr>
            <p:spPr>
              <a:xfrm flipH="false" flipV="false" rot="0">
                <a:off x="0" y="0"/>
                <a:ext cx="3382523" cy="2308034"/>
              </a:xfrm>
              <a:custGeom>
                <a:avLst/>
                <a:gdLst/>
                <a:ahLst/>
                <a:cxnLst/>
                <a:rect r="r" b="b" t="t" l="l"/>
                <a:pathLst>
                  <a:path h="2308034" w="3382523">
                    <a:moveTo>
                      <a:pt x="54074" y="0"/>
                    </a:moveTo>
                    <a:lnTo>
                      <a:pt x="3328449" y="0"/>
                    </a:lnTo>
                    <a:cubicBezTo>
                      <a:pt x="3342790" y="0"/>
                      <a:pt x="3356544" y="5697"/>
                      <a:pt x="3366685" y="15838"/>
                    </a:cubicBezTo>
                    <a:cubicBezTo>
                      <a:pt x="3376826" y="25979"/>
                      <a:pt x="3382523" y="39732"/>
                      <a:pt x="3382523" y="54074"/>
                    </a:cubicBezTo>
                    <a:lnTo>
                      <a:pt x="3382523" y="2253960"/>
                    </a:lnTo>
                    <a:cubicBezTo>
                      <a:pt x="3382523" y="2268301"/>
                      <a:pt x="3376826" y="2282055"/>
                      <a:pt x="3366685" y="2292196"/>
                    </a:cubicBezTo>
                    <a:cubicBezTo>
                      <a:pt x="3356544" y="2302337"/>
                      <a:pt x="3342790" y="2308034"/>
                      <a:pt x="3328449" y="2308034"/>
                    </a:cubicBezTo>
                    <a:lnTo>
                      <a:pt x="54074" y="2308034"/>
                    </a:lnTo>
                    <a:cubicBezTo>
                      <a:pt x="39732" y="2308034"/>
                      <a:pt x="25979" y="2302337"/>
                      <a:pt x="15838" y="2292196"/>
                    </a:cubicBezTo>
                    <a:cubicBezTo>
                      <a:pt x="5697" y="2282055"/>
                      <a:pt x="0" y="2268301"/>
                      <a:pt x="0" y="2253960"/>
                    </a:cubicBezTo>
                    <a:lnTo>
                      <a:pt x="0" y="54074"/>
                    </a:lnTo>
                    <a:cubicBezTo>
                      <a:pt x="0" y="39732"/>
                      <a:pt x="5697" y="25979"/>
                      <a:pt x="15838" y="15838"/>
                    </a:cubicBezTo>
                    <a:cubicBezTo>
                      <a:pt x="25979" y="5697"/>
                      <a:pt x="39732" y="0"/>
                      <a:pt x="54074" y="0"/>
                    </a:cubicBezTo>
                    <a:close/>
                  </a:path>
                </a:pathLst>
              </a:custGeom>
              <a:solidFill>
                <a:srgbClr val="EEEEFF"/>
              </a:solidFill>
            </p:spPr>
          </p:sp>
          <p:sp>
            <p:nvSpPr>
              <p:cNvPr name="TextBox 189" id="189"/>
              <p:cNvSpPr txBox="true"/>
              <p:nvPr/>
            </p:nvSpPr>
            <p:spPr>
              <a:xfrm>
                <a:off x="0" y="-38100"/>
                <a:ext cx="3382523" cy="2346134"/>
              </a:xfrm>
              <a:prstGeom prst="rect">
                <a:avLst/>
              </a:prstGeom>
            </p:spPr>
            <p:txBody>
              <a:bodyPr anchor="ctr" rtlCol="false" tIns="19615" lIns="19615" bIns="19615" rIns="19615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Freeform 190" id="190"/>
            <p:cNvSpPr/>
            <p:nvPr/>
          </p:nvSpPr>
          <p:spPr>
            <a:xfrm flipH="false" flipV="false" rot="0">
              <a:off x="154814" y="703965"/>
              <a:ext cx="663104" cy="634922"/>
            </a:xfrm>
            <a:custGeom>
              <a:avLst/>
              <a:gdLst/>
              <a:ahLst/>
              <a:cxnLst/>
              <a:rect r="r" b="b" t="t" l="l"/>
              <a:pathLst>
                <a:path h="634922" w="663104">
                  <a:moveTo>
                    <a:pt x="0" y="0"/>
                  </a:moveTo>
                  <a:lnTo>
                    <a:pt x="663104" y="0"/>
                  </a:lnTo>
                  <a:lnTo>
                    <a:pt x="663104" y="634922"/>
                  </a:lnTo>
                  <a:lnTo>
                    <a:pt x="0" y="6349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6">
                <a:extLst>
                  <a:ext uri="{96DAC541-7B7A-43D3-8B79-37D633B846F1}">
                    <asvg:svgBlip xmlns:asvg="http://schemas.microsoft.com/office/drawing/2016/SVG/main" r:embed="rId5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1" id="191"/>
            <p:cNvSpPr/>
            <p:nvPr/>
          </p:nvSpPr>
          <p:spPr>
            <a:xfrm flipH="false" flipV="false" rot="0">
              <a:off x="75051" y="1394801"/>
              <a:ext cx="839074" cy="839074"/>
            </a:xfrm>
            <a:custGeom>
              <a:avLst/>
              <a:gdLst/>
              <a:ahLst/>
              <a:cxnLst/>
              <a:rect r="r" b="b" t="t" l="l"/>
              <a:pathLst>
                <a:path h="839074" w="839074">
                  <a:moveTo>
                    <a:pt x="0" y="0"/>
                  </a:moveTo>
                  <a:lnTo>
                    <a:pt x="839074" y="0"/>
                  </a:lnTo>
                  <a:lnTo>
                    <a:pt x="839074" y="839075"/>
                  </a:lnTo>
                  <a:lnTo>
                    <a:pt x="0" y="839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8">
                <a:extLst>
                  <a:ext uri="{96DAC541-7B7A-43D3-8B79-37D633B846F1}">
                    <asvg:svgBlip xmlns:asvg="http://schemas.microsoft.com/office/drawing/2016/SVG/main" r:embed="rId5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2" id="192"/>
            <p:cNvSpPr/>
            <p:nvPr/>
          </p:nvSpPr>
          <p:spPr>
            <a:xfrm flipH="false" flipV="false" rot="0">
              <a:off x="154814" y="2323987"/>
              <a:ext cx="663104" cy="663104"/>
            </a:xfrm>
            <a:custGeom>
              <a:avLst/>
              <a:gdLst/>
              <a:ahLst/>
              <a:cxnLst/>
              <a:rect r="r" b="b" t="t" l="l"/>
              <a:pathLst>
                <a:path h="663104" w="663104">
                  <a:moveTo>
                    <a:pt x="0" y="0"/>
                  </a:moveTo>
                  <a:lnTo>
                    <a:pt x="663104" y="0"/>
                  </a:lnTo>
                  <a:lnTo>
                    <a:pt x="663104" y="663104"/>
                  </a:lnTo>
                  <a:lnTo>
                    <a:pt x="0" y="663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0">
                <a:extLs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3" id="193"/>
            <p:cNvSpPr/>
            <p:nvPr/>
          </p:nvSpPr>
          <p:spPr>
            <a:xfrm flipH="false" flipV="false" rot="0">
              <a:off x="154814" y="3281205"/>
              <a:ext cx="722368" cy="679929"/>
            </a:xfrm>
            <a:custGeom>
              <a:avLst/>
              <a:gdLst/>
              <a:ahLst/>
              <a:cxnLst/>
              <a:rect r="r" b="b" t="t" l="l"/>
              <a:pathLst>
                <a:path h="679929" w="722368">
                  <a:moveTo>
                    <a:pt x="0" y="0"/>
                  </a:moveTo>
                  <a:lnTo>
                    <a:pt x="722368" y="0"/>
                  </a:lnTo>
                  <a:lnTo>
                    <a:pt x="722368" y="679929"/>
                  </a:lnTo>
                  <a:lnTo>
                    <a:pt x="0" y="679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>
                <a:extLst>
                  <a:ext uri="{96DAC541-7B7A-43D3-8B79-37D633B846F1}">
                    <asvg:svgBlip xmlns:asvg="http://schemas.microsoft.com/office/drawing/2016/SVG/main" r:embed="rId6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4" id="194"/>
            <p:cNvSpPr/>
            <p:nvPr/>
          </p:nvSpPr>
          <p:spPr>
            <a:xfrm flipH="false" flipV="false" rot="0">
              <a:off x="3763589" y="1374815"/>
              <a:ext cx="688337" cy="678325"/>
            </a:xfrm>
            <a:custGeom>
              <a:avLst/>
              <a:gdLst/>
              <a:ahLst/>
              <a:cxnLst/>
              <a:rect r="r" b="b" t="t" l="l"/>
              <a:pathLst>
                <a:path h="678325" w="688337">
                  <a:moveTo>
                    <a:pt x="0" y="0"/>
                  </a:moveTo>
                  <a:lnTo>
                    <a:pt x="688337" y="0"/>
                  </a:lnTo>
                  <a:lnTo>
                    <a:pt x="688337" y="678325"/>
                  </a:lnTo>
                  <a:lnTo>
                    <a:pt x="0" y="6783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>
                <a:extLst>
                  <a:ext uri="{96DAC541-7B7A-43D3-8B79-37D633B846F1}">
                    <asvg:svgBlip xmlns:asvg="http://schemas.microsoft.com/office/drawing/2016/SVG/main" r:embed="rId6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5" id="195"/>
            <p:cNvSpPr/>
            <p:nvPr/>
          </p:nvSpPr>
          <p:spPr>
            <a:xfrm flipH="false" flipV="false" rot="0">
              <a:off x="3721312" y="2341458"/>
              <a:ext cx="766215" cy="624465"/>
            </a:xfrm>
            <a:custGeom>
              <a:avLst/>
              <a:gdLst/>
              <a:ahLst/>
              <a:cxnLst/>
              <a:rect r="r" b="b" t="t" l="l"/>
              <a:pathLst>
                <a:path h="624465" w="766215">
                  <a:moveTo>
                    <a:pt x="0" y="0"/>
                  </a:moveTo>
                  <a:lnTo>
                    <a:pt x="766215" y="0"/>
                  </a:lnTo>
                  <a:lnTo>
                    <a:pt x="766215" y="624465"/>
                  </a:lnTo>
                  <a:lnTo>
                    <a:pt x="0" y="624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6"/>
              <a:stretch>
                <a:fillRect l="0" t="0" r="0" b="0"/>
              </a:stretch>
            </a:blipFill>
          </p:spPr>
        </p:sp>
        <p:sp>
          <p:nvSpPr>
            <p:cNvPr name="Freeform 196" id="196"/>
            <p:cNvSpPr/>
            <p:nvPr/>
          </p:nvSpPr>
          <p:spPr>
            <a:xfrm flipH="false" flipV="false" rot="0">
              <a:off x="3721312" y="3169123"/>
              <a:ext cx="729354" cy="681946"/>
            </a:xfrm>
            <a:custGeom>
              <a:avLst/>
              <a:gdLst/>
              <a:ahLst/>
              <a:cxnLst/>
              <a:rect r="r" b="b" t="t" l="l"/>
              <a:pathLst>
                <a:path h="681946" w="729354">
                  <a:moveTo>
                    <a:pt x="0" y="0"/>
                  </a:moveTo>
                  <a:lnTo>
                    <a:pt x="729355" y="0"/>
                  </a:lnTo>
                  <a:lnTo>
                    <a:pt x="729355" y="681946"/>
                  </a:lnTo>
                  <a:lnTo>
                    <a:pt x="0" y="681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97" id="197"/>
            <p:cNvGrpSpPr/>
            <p:nvPr/>
          </p:nvGrpSpPr>
          <p:grpSpPr>
            <a:xfrm rot="0">
              <a:off x="0" y="114947"/>
              <a:ext cx="6872629" cy="513812"/>
              <a:chOff x="0" y="0"/>
              <a:chExt cx="3513947" cy="262710"/>
            </a:xfrm>
          </p:grpSpPr>
          <p:sp>
            <p:nvSpPr>
              <p:cNvPr name="Freeform 198" id="198"/>
              <p:cNvSpPr/>
              <p:nvPr/>
            </p:nvSpPr>
            <p:spPr>
              <a:xfrm flipH="false" flipV="false" rot="0">
                <a:off x="0" y="0"/>
                <a:ext cx="3513947" cy="262710"/>
              </a:xfrm>
              <a:custGeom>
                <a:avLst/>
                <a:gdLst/>
                <a:ahLst/>
                <a:cxnLst/>
                <a:rect r="r" b="b" t="t" l="l"/>
                <a:pathLst>
                  <a:path h="262710" w="3513947">
                    <a:moveTo>
                      <a:pt x="54071" y="0"/>
                    </a:moveTo>
                    <a:lnTo>
                      <a:pt x="3459876" y="0"/>
                    </a:lnTo>
                    <a:cubicBezTo>
                      <a:pt x="3489739" y="0"/>
                      <a:pt x="3513947" y="24209"/>
                      <a:pt x="3513947" y="54071"/>
                    </a:cubicBezTo>
                    <a:lnTo>
                      <a:pt x="3513947" y="208639"/>
                    </a:lnTo>
                    <a:cubicBezTo>
                      <a:pt x="3513947" y="222979"/>
                      <a:pt x="3508250" y="236732"/>
                      <a:pt x="3498110" y="246873"/>
                    </a:cubicBezTo>
                    <a:cubicBezTo>
                      <a:pt x="3487970" y="257013"/>
                      <a:pt x="3474217" y="262710"/>
                      <a:pt x="3459876" y="262710"/>
                    </a:cubicBezTo>
                    <a:lnTo>
                      <a:pt x="54071" y="262710"/>
                    </a:lnTo>
                    <a:cubicBezTo>
                      <a:pt x="24209" y="262710"/>
                      <a:pt x="0" y="238501"/>
                      <a:pt x="0" y="208639"/>
                    </a:cubicBezTo>
                    <a:lnTo>
                      <a:pt x="0" y="54071"/>
                    </a:lnTo>
                    <a:cubicBezTo>
                      <a:pt x="0" y="24209"/>
                      <a:pt x="24209" y="0"/>
                      <a:pt x="54071" y="0"/>
                    </a:cubicBezTo>
                    <a:close/>
                  </a:path>
                </a:pathLst>
              </a:custGeom>
              <a:solidFill>
                <a:srgbClr val="9A98E5"/>
              </a:solidFill>
            </p:spPr>
          </p:sp>
          <p:sp>
            <p:nvSpPr>
              <p:cNvPr name="TextBox 199" id="199"/>
              <p:cNvSpPr txBox="true"/>
              <p:nvPr/>
            </p:nvSpPr>
            <p:spPr>
              <a:xfrm>
                <a:off x="0" y="-47625"/>
                <a:ext cx="3513947" cy="310335"/>
              </a:xfrm>
              <a:prstGeom prst="rect">
                <a:avLst/>
              </a:prstGeom>
            </p:spPr>
            <p:txBody>
              <a:bodyPr anchor="ctr" rtlCol="false" tIns="18882" lIns="18882" bIns="18882" rIns="18882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200" id="200"/>
            <p:cNvSpPr txBox="true"/>
            <p:nvPr/>
          </p:nvSpPr>
          <p:spPr>
            <a:xfrm rot="0">
              <a:off x="1537809" y="121985"/>
              <a:ext cx="4240006" cy="278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34"/>
                </a:lnSpc>
                <a:spcBef>
                  <a:spcPct val="0"/>
                </a:spcBef>
              </a:pPr>
              <a:r>
                <a:rPr lang="en-US" sz="1239" spc="26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ภารกิจตามกฎหมายจัดตั้งหน่วยงาน</a:t>
              </a:r>
            </a:p>
          </p:txBody>
        </p:sp>
        <p:sp>
          <p:nvSpPr>
            <p:cNvPr name="TextBox 201" id="201"/>
            <p:cNvSpPr txBox="true"/>
            <p:nvPr/>
          </p:nvSpPr>
          <p:spPr>
            <a:xfrm rot="0">
              <a:off x="1866736" y="404357"/>
              <a:ext cx="3582748" cy="173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92"/>
                </a:lnSpc>
                <a:spcBef>
                  <a:spcPct val="0"/>
                </a:spcBef>
              </a:pPr>
              <a:r>
                <a:rPr lang="en-US" sz="852" spc="67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(พ.ร.บ. ส่งเสริมวิสาหกิจเพื่อสังคม พ.ศ. 2562)</a:t>
              </a:r>
            </a:p>
          </p:txBody>
        </p:sp>
        <p:sp>
          <p:nvSpPr>
            <p:cNvPr name="TextBox 202" id="202"/>
            <p:cNvSpPr txBox="true"/>
            <p:nvPr/>
          </p:nvSpPr>
          <p:spPr>
            <a:xfrm rot="0">
              <a:off x="4591626" y="1375751"/>
              <a:ext cx="2174947" cy="774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จัดให้มีมาตรการในการส่งเสริมและสนับสนุนกลุ่มกิจการเพื่อสังคมเพื่อให้สามารถพัฒนาเป็นวิสาหกิจเพื่อสังคมได้ต่อไป</a:t>
              </a:r>
            </a:p>
          </p:txBody>
        </p:sp>
        <p:sp>
          <p:nvSpPr>
            <p:cNvPr name="TextBox 203" id="203"/>
            <p:cNvSpPr txBox="true"/>
            <p:nvPr/>
          </p:nvSpPr>
          <p:spPr>
            <a:xfrm rot="0">
              <a:off x="960857" y="722770"/>
              <a:ext cx="5188238" cy="578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เสนอนโยบายและแผนการส่งเสริมวิสาหกิจเพื่อสังคมแห่งชาติให้สอดคล้องกับสภาพเศรษฐกิจและสังคม และเสนอแนวทาง ในการส่งเสริมหรือสนับสนุนด้านสิทธิประโยชน์แก่วิสาหกิจเพื่อสังคม</a:t>
              </a:r>
            </a:p>
          </p:txBody>
        </p:sp>
        <p:sp>
          <p:nvSpPr>
            <p:cNvPr name="TextBox 204" id="204"/>
            <p:cNvSpPr txBox="true"/>
            <p:nvPr/>
          </p:nvSpPr>
          <p:spPr>
            <a:xfrm rot="0">
              <a:off x="984248" y="1694927"/>
              <a:ext cx="2796779" cy="382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จัดทำแผนปฏิบัติการส่งเสริมวิสาหกิจเพื่อสังคม</a:t>
              </a:r>
            </a:p>
            <a:p>
              <a:pPr algn="l">
                <a:lnSpc>
                  <a:spcPts val="1216"/>
                </a:lnSpc>
                <a:spcBef>
                  <a:spcPct val="0"/>
                </a:spcBef>
              </a:pPr>
            </a:p>
          </p:txBody>
        </p:sp>
        <p:sp>
          <p:nvSpPr>
            <p:cNvPr name="TextBox 205" id="205"/>
            <p:cNvSpPr txBox="true"/>
            <p:nvPr/>
          </p:nvSpPr>
          <p:spPr>
            <a:xfrm rot="0">
              <a:off x="960857" y="2304937"/>
              <a:ext cx="2820170" cy="7744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ให้คำแนะนำ ฝึกอบรม และส่งเสริมวิสาหกิจเพื่อสังคมให้สามารถพัฒนาการบริหารจัดการในด้านการเงิน การบัญชี การตลาด เทคโนโลยี อย่างมีประสิทธิภาพ</a:t>
              </a:r>
            </a:p>
          </p:txBody>
        </p:sp>
        <p:sp>
          <p:nvSpPr>
            <p:cNvPr name="TextBox 206" id="206"/>
            <p:cNvSpPr txBox="true"/>
            <p:nvPr/>
          </p:nvSpPr>
          <p:spPr>
            <a:xfrm rot="0">
              <a:off x="984248" y="3322793"/>
              <a:ext cx="2377437" cy="774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ส่งเสริมและสนับสนุนการพัฒนาคุณภาพและมาตรฐานสินค้า และบริการของวิสาหกิจเพื่อสังคม</a:t>
              </a:r>
            </a:p>
            <a:p>
              <a:pPr algn="l">
                <a:lnSpc>
                  <a:spcPts val="1216"/>
                </a:lnSpc>
                <a:spcBef>
                  <a:spcPct val="0"/>
                </a:spcBef>
              </a:pPr>
            </a:p>
          </p:txBody>
        </p:sp>
        <p:sp>
          <p:nvSpPr>
            <p:cNvPr name="Freeform 207" id="207"/>
            <p:cNvSpPr/>
            <p:nvPr/>
          </p:nvSpPr>
          <p:spPr>
            <a:xfrm flipH="false" flipV="false" rot="0">
              <a:off x="223263" y="4109081"/>
              <a:ext cx="690863" cy="679636"/>
            </a:xfrm>
            <a:custGeom>
              <a:avLst/>
              <a:gdLst/>
              <a:ahLst/>
              <a:cxnLst/>
              <a:rect r="r" b="b" t="t" l="l"/>
              <a:pathLst>
                <a:path h="679636" w="690863">
                  <a:moveTo>
                    <a:pt x="0" y="0"/>
                  </a:moveTo>
                  <a:lnTo>
                    <a:pt x="690862" y="0"/>
                  </a:lnTo>
                  <a:lnTo>
                    <a:pt x="690862" y="679636"/>
                  </a:lnTo>
                  <a:lnTo>
                    <a:pt x="0" y="679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8" id="208"/>
            <p:cNvSpPr txBox="true"/>
            <p:nvPr/>
          </p:nvSpPr>
          <p:spPr>
            <a:xfrm rot="0">
              <a:off x="1003687" y="4054794"/>
              <a:ext cx="2654125" cy="9706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ให้คำปรึกษาหรือความช่วยเหลือในการขอจดทะเบียนจัดตั้งนิติบุคคล การขออนุมัติ อนุญาต และการจดทะเบียนสิทธิบัตรเครื่องหมายการค้า หรือทรัพย์สินทางปัญญาอื่น</a:t>
              </a:r>
            </a:p>
            <a:p>
              <a:pPr algn="l">
                <a:lnSpc>
                  <a:spcPts val="1216"/>
                </a:lnSpc>
                <a:spcBef>
                  <a:spcPct val="0"/>
                </a:spcBef>
              </a:pPr>
            </a:p>
          </p:txBody>
        </p:sp>
        <p:sp>
          <p:nvSpPr>
            <p:cNvPr name="TextBox 209" id="209"/>
            <p:cNvSpPr txBox="true"/>
            <p:nvPr/>
          </p:nvSpPr>
          <p:spPr>
            <a:xfrm rot="0">
              <a:off x="4602576" y="2380367"/>
              <a:ext cx="2174947" cy="5782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วิเคราะห์สภาพปัญหาและสถานการณ์ อุปสรรค และความสำเร็จของวิสาหกิจเพื่อสังคมในประเทศ</a:t>
              </a:r>
            </a:p>
          </p:txBody>
        </p:sp>
        <p:sp>
          <p:nvSpPr>
            <p:cNvPr name="TextBox 210" id="210"/>
            <p:cNvSpPr txBox="true"/>
            <p:nvPr/>
          </p:nvSpPr>
          <p:spPr>
            <a:xfrm rot="0">
              <a:off x="4591626" y="3205431"/>
              <a:ext cx="2174947" cy="7744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เป็นศูนย์กลางข้อมูลเกี่ยวกับวิสาหกิจเพื่อสังคม และเผยแพร่ข้อมูลเกี่ยวกับวิสาหกิจเพื่อสังคม</a:t>
              </a:r>
            </a:p>
            <a:p>
              <a:pPr algn="l">
                <a:lnSpc>
                  <a:spcPts val="1216"/>
                </a:lnSpc>
                <a:spcBef>
                  <a:spcPct val="0"/>
                </a:spcBef>
              </a:pPr>
            </a:p>
          </p:txBody>
        </p:sp>
        <p:sp>
          <p:nvSpPr>
            <p:cNvPr name="Freeform 211" id="211"/>
            <p:cNvSpPr/>
            <p:nvPr/>
          </p:nvSpPr>
          <p:spPr>
            <a:xfrm flipH="false" flipV="false" rot="0">
              <a:off x="3733231" y="4159683"/>
              <a:ext cx="812409" cy="468150"/>
            </a:xfrm>
            <a:custGeom>
              <a:avLst/>
              <a:gdLst/>
              <a:ahLst/>
              <a:cxnLst/>
              <a:rect r="r" b="b" t="t" l="l"/>
              <a:pathLst>
                <a:path h="468150" w="812409">
                  <a:moveTo>
                    <a:pt x="0" y="0"/>
                  </a:moveTo>
                  <a:lnTo>
                    <a:pt x="812408" y="0"/>
                  </a:lnTo>
                  <a:lnTo>
                    <a:pt x="812408" y="468150"/>
                  </a:lnTo>
                  <a:lnTo>
                    <a:pt x="0" y="468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/>
              <a:stretch>
                <a:fillRect l="0" t="0" r="0" b="0"/>
              </a:stretch>
            </a:blipFill>
          </p:spPr>
        </p:sp>
        <p:sp>
          <p:nvSpPr>
            <p:cNvPr name="TextBox 212" id="212"/>
            <p:cNvSpPr txBox="true"/>
            <p:nvPr/>
          </p:nvSpPr>
          <p:spPr>
            <a:xfrm rot="0">
              <a:off x="4637002" y="4199031"/>
              <a:ext cx="897925" cy="1858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16"/>
                </a:lnSpc>
                <a:spcBef>
                  <a:spcPct val="0"/>
                </a:spcBef>
              </a:pPr>
              <a:r>
                <a:rPr lang="en-US" sz="869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บริหารกองทุน</a:t>
              </a:r>
            </a:p>
          </p:txBody>
        </p:sp>
        <p:sp>
          <p:nvSpPr>
            <p:cNvPr name="Freeform 213" id="213"/>
            <p:cNvSpPr/>
            <p:nvPr/>
          </p:nvSpPr>
          <p:spPr>
            <a:xfrm flipH="false" flipV="false" rot="0">
              <a:off x="5777815" y="0"/>
              <a:ext cx="867141" cy="863528"/>
            </a:xfrm>
            <a:custGeom>
              <a:avLst/>
              <a:gdLst/>
              <a:ahLst/>
              <a:cxnLst/>
              <a:rect r="r" b="b" t="t" l="l"/>
              <a:pathLst>
                <a:path h="863528" w="867141">
                  <a:moveTo>
                    <a:pt x="0" y="0"/>
                  </a:moveTo>
                  <a:lnTo>
                    <a:pt x="867141" y="0"/>
                  </a:lnTo>
                  <a:lnTo>
                    <a:pt x="867141" y="863528"/>
                  </a:lnTo>
                  <a:lnTo>
                    <a:pt x="0" y="863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2">
                <a:extLst>
                  <a:ext uri="{96DAC541-7B7A-43D3-8B79-37D633B846F1}">
                    <asvg:svgBlip xmlns:asvg="http://schemas.microsoft.com/office/drawing/2016/SVG/main" r:embed="rId7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4" id="214"/>
            <p:cNvSpPr/>
            <p:nvPr/>
          </p:nvSpPr>
          <p:spPr>
            <a:xfrm flipH="false" flipV="false" rot="960890">
              <a:off x="6006581" y="3946954"/>
              <a:ext cx="949268" cy="974858"/>
            </a:xfrm>
            <a:custGeom>
              <a:avLst/>
              <a:gdLst/>
              <a:ahLst/>
              <a:cxnLst/>
              <a:rect r="r" b="b" t="t" l="l"/>
              <a:pathLst>
                <a:path h="974858" w="949268">
                  <a:moveTo>
                    <a:pt x="0" y="0"/>
                  </a:moveTo>
                  <a:lnTo>
                    <a:pt x="949269" y="0"/>
                  </a:lnTo>
                  <a:lnTo>
                    <a:pt x="949269" y="974859"/>
                  </a:lnTo>
                  <a:lnTo>
                    <a:pt x="0" y="974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4">
                <a:alphaModFix amt="87000"/>
                <a:extLst>
                  <a:ext uri="{96DAC541-7B7A-43D3-8B79-37D633B846F1}">
                    <asvg:svgBlip xmlns:asvg="http://schemas.microsoft.com/office/drawing/2016/SVG/main" r:embed="rId7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5" id="215"/>
          <p:cNvSpPr/>
          <p:nvPr/>
        </p:nvSpPr>
        <p:spPr>
          <a:xfrm flipH="false" flipV="false" rot="0">
            <a:off x="8320862" y="13633721"/>
            <a:ext cx="2001723" cy="1486279"/>
          </a:xfrm>
          <a:custGeom>
            <a:avLst/>
            <a:gdLst/>
            <a:ahLst/>
            <a:cxnLst/>
            <a:rect r="r" b="b" t="t" l="l"/>
            <a:pathLst>
              <a:path h="1486279" w="2001723">
                <a:moveTo>
                  <a:pt x="0" y="0"/>
                </a:moveTo>
                <a:lnTo>
                  <a:pt x="2001723" y="0"/>
                </a:lnTo>
                <a:lnTo>
                  <a:pt x="2001723" y="1486279"/>
                </a:lnTo>
                <a:lnTo>
                  <a:pt x="0" y="1486279"/>
                </a:lnTo>
                <a:lnTo>
                  <a:pt x="0" y="0"/>
                </a:lnTo>
                <a:close/>
              </a:path>
            </a:pathLst>
          </a:custGeom>
          <a:blipFill>
            <a:blip r:embed="rId76"/>
            <a:stretch>
              <a:fillRect l="0" t="0" r="0" b="0"/>
            </a:stretch>
          </a:blipFill>
        </p:spPr>
      </p:sp>
      <p:sp>
        <p:nvSpPr>
          <p:cNvPr name="TextBox 216" id="216"/>
          <p:cNvSpPr txBox="true"/>
          <p:nvPr/>
        </p:nvSpPr>
        <p:spPr>
          <a:xfrm rot="0">
            <a:off x="619514" y="1741004"/>
            <a:ext cx="4200548" cy="554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2"/>
              </a:lnSpc>
              <a:spcBef>
                <a:spcPct val="0"/>
              </a:spcBef>
            </a:pPr>
            <a:r>
              <a:rPr lang="en-US" sz="1108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องค์กรสำคัญของสังคมไทยในการขับเคลื่อนการพัฒนาประเทศที่เป็นธรรมและยั่งยืนผ่านกลไกวิสาหกิจเพื่อสังคม และเครือข่ายผู้ประกอบการสังคมที่หลากหลายและมีคุณภาพ</a:t>
            </a:r>
          </a:p>
        </p:txBody>
      </p:sp>
      <p:sp>
        <p:nvSpPr>
          <p:cNvPr name="TextBox 217" id="217"/>
          <p:cNvSpPr txBox="true"/>
          <p:nvPr/>
        </p:nvSpPr>
        <p:spPr>
          <a:xfrm rot="0">
            <a:off x="619514" y="5036140"/>
            <a:ext cx="4868383" cy="381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4"/>
              </a:lnSpc>
              <a:spcBef>
                <a:spcPct val="0"/>
              </a:spcBef>
            </a:pPr>
            <a:r>
              <a:rPr lang="en-US" b="true" sz="2231" i="true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สวส. เชื่อมโยงแผนงานกับยุทธศาสตร์</a:t>
            </a:r>
          </a:p>
        </p:txBody>
      </p:sp>
      <p:sp>
        <p:nvSpPr>
          <p:cNvPr name="TextBox 218" id="218"/>
          <p:cNvSpPr txBox="true"/>
          <p:nvPr/>
        </p:nvSpPr>
        <p:spPr>
          <a:xfrm rot="0">
            <a:off x="8012483" y="11695533"/>
            <a:ext cx="2327651" cy="25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2"/>
              </a:lnSpc>
            </a:pPr>
            <a:r>
              <a:rPr lang="en-US" b="true" sz="1523" spc="60">
                <a:solidFill>
                  <a:srgbClr val="363636"/>
                </a:solidFill>
                <a:latin typeface="Arsenal Bold"/>
                <a:ea typeface="Arsenal Bold"/>
                <a:cs typeface="Arsenal Bold"/>
                <a:sym typeface="Arsenal Bold"/>
              </a:rPr>
              <a:t>เป้าหมาย</a:t>
            </a:r>
          </a:p>
        </p:txBody>
      </p:sp>
      <p:sp>
        <p:nvSpPr>
          <p:cNvPr name="TextBox 219" id="219"/>
          <p:cNvSpPr txBox="true"/>
          <p:nvPr/>
        </p:nvSpPr>
        <p:spPr>
          <a:xfrm rot="0">
            <a:off x="8001275" y="12335163"/>
            <a:ext cx="2348312" cy="1465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57"/>
              </a:lnSpc>
            </a:pPr>
            <a:r>
              <a:rPr lang="en-US" sz="969">
                <a:solidFill>
                  <a:srgbClr val="36363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เพื่อส่งเสริมการจ้างงานแก่บุคคลผู้สมควรได้รับการส่งเสริมเป็นพิเศษ การแก้ไขปัญหาหรือพัฒนาชุมชน สังคมหรือสิ่งแวดล้อม หรือเพื่อคืนประโยชน์ส่วนรวมอื่นหรือคืนประโยชน์ให้แก่สังคม </a:t>
            </a:r>
            <a:r>
              <a:rPr lang="en-US" sz="969">
                <a:solidFill>
                  <a:srgbClr val="363636"/>
                </a:solidFill>
                <a:latin typeface="Anantason Condensed"/>
                <a:ea typeface="Anantason Condensed"/>
                <a:cs typeface="Anantason Condensed"/>
                <a:sym typeface="Anantason Condensed"/>
              </a:rPr>
              <a:t>อันเป็นกิจการเพื่อสังคมหรือวิสาหกิจเพื่อสังคม สมควรได้รับการส่งเสริมให้ขยายตัวมากขึ้นและเพิ่มขีดความสามารถในการแข่งขันทางการค้าทั้งภายในประเทศและระหว่างประเทศ</a:t>
            </a:r>
          </a:p>
          <a:p>
            <a:pPr algn="l">
              <a:lnSpc>
                <a:spcPts val="1357"/>
              </a:lnSpc>
            </a:pPr>
          </a:p>
        </p:txBody>
      </p:sp>
      <p:sp>
        <p:nvSpPr>
          <p:cNvPr name="TextBox 220" id="220"/>
          <p:cNvSpPr txBox="true"/>
          <p:nvPr/>
        </p:nvSpPr>
        <p:spPr>
          <a:xfrm rot="0">
            <a:off x="2534297" y="14776710"/>
            <a:ext cx="5523131" cy="271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7"/>
              </a:lnSpc>
            </a:pPr>
            <a:r>
              <a:rPr lang="en-US" sz="805" b="true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หมายเหตุ : </a:t>
            </a:r>
            <a:r>
              <a:rPr lang="en-US" sz="80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ข้อมูลจากเอกสารชี้แจงงบประมาณต่อวุฒิสภา ประจำปีงบประมาณ พ.ศ. 2568</a:t>
            </a:r>
          </a:p>
          <a:p>
            <a:pPr algn="ctr">
              <a:lnSpc>
                <a:spcPts val="1127"/>
              </a:lnSpc>
              <a:spcBef>
                <a:spcPct val="0"/>
              </a:spcBef>
            </a:pPr>
            <a:r>
              <a:rPr lang="en-US" sz="80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ดำเนินการโดยส่วนวิเคราะห์นโยบายและแผน การติดตามประเมินผล ฝ่ายวิจัยและนโยบาย สำนักงานส่งเสริมวิสาหกิจเพื่อสังคม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DAGerqBQz2M</dc:identifier>
  <dcterms:modified xsi:type="dcterms:W3CDTF">2011-08-01T06:04:30Z</dcterms:modified>
  <cp:revision>1</cp:revision>
  <dc:title>info สวส. เชื่อมโยงแผนงานกับยุทธศาสตร์</dc:title>
</cp:coreProperties>
</file>