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15113000"/>
  <p:notesSz cx="6858000" cy="9144000"/>
  <p:embeddedFontLst>
    <p:embeddedFont>
      <p:font typeface="Public Sans" charset="1" panose="00000000000000000000"/>
      <p:regular r:id="rId7"/>
    </p:embeddedFont>
    <p:embeddedFont>
      <p:font typeface="Public Sans Bold" charset="1" panose="00000000000000000000"/>
      <p:regular r:id="rId8"/>
    </p:embeddedFont>
    <p:embeddedFont>
      <p:font typeface="Canva Sans Bold" charset="1" panose="020B0803030501040103"/>
      <p:regular r:id="rId9"/>
    </p:embeddedFont>
    <p:embeddedFont>
      <p:font typeface="Canva Sans" charset="1" panose="020B0503030501040103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19" Target="../media/image18.png" Type="http://schemas.openxmlformats.org/officeDocument/2006/relationships/image"/><Relationship Id="rId2" Target="../media/image1.png" Type="http://schemas.openxmlformats.org/officeDocument/2006/relationships/image"/><Relationship Id="rId20" Target="../media/image19.svg" Type="http://schemas.openxmlformats.org/officeDocument/2006/relationships/image"/><Relationship Id="rId21" Target="../media/image20.png" Type="http://schemas.openxmlformats.org/officeDocument/2006/relationships/image"/><Relationship Id="rId22" Target="../media/image21.svg" Type="http://schemas.openxmlformats.org/officeDocument/2006/relationships/image"/><Relationship Id="rId23" Target="../media/image22.png" Type="http://schemas.openxmlformats.org/officeDocument/2006/relationships/image"/><Relationship Id="rId24" Target="../media/image23.svg" Type="http://schemas.openxmlformats.org/officeDocument/2006/relationships/image"/><Relationship Id="rId25" Target="../media/image24.png" Type="http://schemas.openxmlformats.org/officeDocument/2006/relationships/image"/><Relationship Id="rId26" Target="../media/image25.svg" Type="http://schemas.openxmlformats.org/officeDocument/2006/relationships/image"/><Relationship Id="rId27" Target="../media/image26.png" Type="http://schemas.openxmlformats.org/officeDocument/2006/relationships/image"/><Relationship Id="rId28" Target="../media/image27.svg" Type="http://schemas.openxmlformats.org/officeDocument/2006/relationships/image"/><Relationship Id="rId29" Target="../media/image28.png" Type="http://schemas.openxmlformats.org/officeDocument/2006/relationships/image"/><Relationship Id="rId3" Target="../media/image2.png" Type="http://schemas.openxmlformats.org/officeDocument/2006/relationships/image"/><Relationship Id="rId30" Target="../media/image29.svg" Type="http://schemas.openxmlformats.org/officeDocument/2006/relationships/image"/><Relationship Id="rId31" Target="../media/image30.png" Type="http://schemas.openxmlformats.org/officeDocument/2006/relationships/image"/><Relationship Id="rId32" Target="../media/image31.svg" Type="http://schemas.openxmlformats.org/officeDocument/2006/relationships/image"/><Relationship Id="rId33" Target="../media/image3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6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5691" y="363192"/>
            <a:ext cx="7916888" cy="537765"/>
          </a:xfrm>
          <a:custGeom>
            <a:avLst/>
            <a:gdLst/>
            <a:ahLst/>
            <a:cxnLst/>
            <a:rect r="r" b="b" t="t" l="l"/>
            <a:pathLst>
              <a:path h="537765" w="7916888">
                <a:moveTo>
                  <a:pt x="0" y="0"/>
                </a:moveTo>
                <a:lnTo>
                  <a:pt x="7916888" y="0"/>
                </a:lnTo>
                <a:lnTo>
                  <a:pt x="7916888" y="537765"/>
                </a:lnTo>
                <a:lnTo>
                  <a:pt x="0" y="53776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1000"/>
            </a:blip>
            <a:stretch>
              <a:fillRect l="0" t="-1900001" r="-391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-303097" y="14050800"/>
            <a:ext cx="11298194" cy="1418149"/>
            <a:chOff x="0" y="0"/>
            <a:chExt cx="2862942" cy="35935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862942" cy="359356"/>
            </a:xfrm>
            <a:custGeom>
              <a:avLst/>
              <a:gdLst/>
              <a:ahLst/>
              <a:cxnLst/>
              <a:rect r="r" b="b" t="t" l="l"/>
              <a:pathLst>
                <a:path h="359356" w="2862942">
                  <a:moveTo>
                    <a:pt x="0" y="0"/>
                  </a:moveTo>
                  <a:lnTo>
                    <a:pt x="2862942" y="0"/>
                  </a:lnTo>
                  <a:lnTo>
                    <a:pt x="2862942" y="359356"/>
                  </a:lnTo>
                  <a:lnTo>
                    <a:pt x="0" y="359356"/>
                  </a:lnTo>
                  <a:close/>
                </a:path>
              </a:pathLst>
            </a:custGeom>
            <a:solidFill>
              <a:srgbClr val="E1DBFF">
                <a:alpha val="90980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47625"/>
              <a:ext cx="2862942" cy="4069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AutoShape 6" id="6"/>
          <p:cNvSpPr/>
          <p:nvPr/>
        </p:nvSpPr>
        <p:spPr>
          <a:xfrm>
            <a:off x="-256990" y="14041275"/>
            <a:ext cx="11205979" cy="0"/>
          </a:xfrm>
          <a:prstGeom prst="line">
            <a:avLst/>
          </a:prstGeom>
          <a:ln cap="flat" w="19050">
            <a:solidFill>
              <a:srgbClr val="40404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" id="7"/>
          <p:cNvGrpSpPr/>
          <p:nvPr/>
        </p:nvGrpSpPr>
        <p:grpSpPr>
          <a:xfrm rot="0">
            <a:off x="6846557" y="1069200"/>
            <a:ext cx="1009324" cy="5585925"/>
            <a:chOff x="0" y="0"/>
            <a:chExt cx="1345766" cy="7447900"/>
          </a:xfrm>
        </p:grpSpPr>
        <p:grpSp>
          <p:nvGrpSpPr>
            <p:cNvPr name="Group 8" id="8"/>
            <p:cNvGrpSpPr/>
            <p:nvPr/>
          </p:nvGrpSpPr>
          <p:grpSpPr>
            <a:xfrm rot="0">
              <a:off x="0" y="1847302"/>
              <a:ext cx="1345766" cy="2904920"/>
              <a:chOff x="0" y="0"/>
              <a:chExt cx="406816" cy="878137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406816" cy="878137"/>
              </a:xfrm>
              <a:custGeom>
                <a:avLst/>
                <a:gdLst/>
                <a:ahLst/>
                <a:cxnLst/>
                <a:rect r="r" b="b" t="t" l="l"/>
                <a:pathLst>
                  <a:path h="878137" w="406816">
                    <a:moveTo>
                      <a:pt x="0" y="0"/>
                    </a:moveTo>
                    <a:lnTo>
                      <a:pt x="406816" y="0"/>
                    </a:lnTo>
                    <a:lnTo>
                      <a:pt x="406816" y="878137"/>
                    </a:lnTo>
                    <a:lnTo>
                      <a:pt x="0" y="878137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10" id="10"/>
              <p:cNvSpPr txBox="true"/>
              <p:nvPr/>
            </p:nvSpPr>
            <p:spPr>
              <a:xfrm>
                <a:off x="0" y="-47625"/>
                <a:ext cx="406816" cy="925762"/>
              </a:xfrm>
              <a:prstGeom prst="rect">
                <a:avLst/>
              </a:prstGeom>
            </p:spPr>
            <p:txBody>
              <a:bodyPr anchor="ctr" rtlCol="false" tIns="34912" lIns="34912" bIns="34912" rIns="34912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1" id="11"/>
            <p:cNvGrpSpPr/>
            <p:nvPr/>
          </p:nvGrpSpPr>
          <p:grpSpPr>
            <a:xfrm rot="0">
              <a:off x="0" y="0"/>
              <a:ext cx="1205220" cy="928600"/>
              <a:chOff x="0" y="0"/>
              <a:chExt cx="364330" cy="280709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0" y="0"/>
                <a:ext cx="364330" cy="280709"/>
              </a:xfrm>
              <a:custGeom>
                <a:avLst/>
                <a:gdLst/>
                <a:ahLst/>
                <a:cxnLst/>
                <a:rect r="r" b="b" t="t" l="l"/>
                <a:pathLst>
                  <a:path h="280709" w="364330">
                    <a:moveTo>
                      <a:pt x="140355" y="0"/>
                    </a:moveTo>
                    <a:lnTo>
                      <a:pt x="223975" y="0"/>
                    </a:lnTo>
                    <a:cubicBezTo>
                      <a:pt x="261199" y="0"/>
                      <a:pt x="296899" y="14787"/>
                      <a:pt x="323221" y="41109"/>
                    </a:cubicBezTo>
                    <a:cubicBezTo>
                      <a:pt x="349542" y="67430"/>
                      <a:pt x="364330" y="103130"/>
                      <a:pt x="364330" y="140355"/>
                    </a:cubicBezTo>
                    <a:lnTo>
                      <a:pt x="364330" y="140355"/>
                    </a:lnTo>
                    <a:cubicBezTo>
                      <a:pt x="364330" y="177579"/>
                      <a:pt x="349542" y="213279"/>
                      <a:pt x="323221" y="239600"/>
                    </a:cubicBezTo>
                    <a:cubicBezTo>
                      <a:pt x="296899" y="265922"/>
                      <a:pt x="261199" y="280709"/>
                      <a:pt x="223975" y="280709"/>
                    </a:cubicBezTo>
                    <a:lnTo>
                      <a:pt x="140355" y="280709"/>
                    </a:lnTo>
                    <a:cubicBezTo>
                      <a:pt x="103130" y="280709"/>
                      <a:pt x="67430" y="265922"/>
                      <a:pt x="41109" y="239600"/>
                    </a:cubicBezTo>
                    <a:cubicBezTo>
                      <a:pt x="14787" y="213279"/>
                      <a:pt x="0" y="177579"/>
                      <a:pt x="0" y="140355"/>
                    </a:cubicBezTo>
                    <a:lnTo>
                      <a:pt x="0" y="140355"/>
                    </a:lnTo>
                    <a:cubicBezTo>
                      <a:pt x="0" y="103130"/>
                      <a:pt x="14787" y="67430"/>
                      <a:pt x="41109" y="41109"/>
                    </a:cubicBezTo>
                    <a:cubicBezTo>
                      <a:pt x="67430" y="14787"/>
                      <a:pt x="103130" y="0"/>
                      <a:pt x="140355" y="0"/>
                    </a:cubicBezTo>
                    <a:close/>
                  </a:path>
                </a:pathLst>
              </a:custGeom>
              <a:solidFill>
                <a:srgbClr val="93DB8F"/>
              </a:solidFill>
            </p:spPr>
          </p:sp>
          <p:sp>
            <p:nvSpPr>
              <p:cNvPr name="TextBox 13" id="13"/>
              <p:cNvSpPr txBox="true"/>
              <p:nvPr/>
            </p:nvSpPr>
            <p:spPr>
              <a:xfrm>
                <a:off x="0" y="-47625"/>
                <a:ext cx="364330" cy="328334"/>
              </a:xfrm>
              <a:prstGeom prst="rect">
                <a:avLst/>
              </a:prstGeom>
            </p:spPr>
            <p:txBody>
              <a:bodyPr anchor="ctr" rtlCol="false" tIns="34912" lIns="34912" bIns="34912" rIns="34912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4" id="14"/>
            <p:cNvGrpSpPr/>
            <p:nvPr/>
          </p:nvGrpSpPr>
          <p:grpSpPr>
            <a:xfrm rot="0">
              <a:off x="0" y="517526"/>
              <a:ext cx="1345766" cy="1192202"/>
              <a:chOff x="0" y="0"/>
              <a:chExt cx="406816" cy="360394"/>
            </a:xfrm>
          </p:grpSpPr>
          <p:sp>
            <p:nvSpPr>
              <p:cNvPr name="Freeform 15" id="15"/>
              <p:cNvSpPr/>
              <p:nvPr/>
            </p:nvSpPr>
            <p:spPr>
              <a:xfrm flipH="false" flipV="false" rot="0">
                <a:off x="0" y="0"/>
                <a:ext cx="406816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406816">
                    <a:moveTo>
                      <a:pt x="0" y="0"/>
                    </a:moveTo>
                    <a:lnTo>
                      <a:pt x="406816" y="0"/>
                    </a:lnTo>
                    <a:lnTo>
                      <a:pt x="406816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16" id="16"/>
              <p:cNvSpPr txBox="true"/>
              <p:nvPr/>
            </p:nvSpPr>
            <p:spPr>
              <a:xfrm>
                <a:off x="0" y="-47625"/>
                <a:ext cx="406816" cy="408019"/>
              </a:xfrm>
              <a:prstGeom prst="rect">
                <a:avLst/>
              </a:prstGeom>
            </p:spPr>
            <p:txBody>
              <a:bodyPr anchor="ctr" rtlCol="false" tIns="34912" lIns="34912" bIns="34912" rIns="34912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17" id="17"/>
            <p:cNvSpPr/>
            <p:nvPr/>
          </p:nvSpPr>
          <p:spPr>
            <a:xfrm flipH="false" flipV="false" rot="0">
              <a:off x="453026" y="826684"/>
              <a:ext cx="439713" cy="439713"/>
            </a:xfrm>
            <a:custGeom>
              <a:avLst/>
              <a:gdLst/>
              <a:ahLst/>
              <a:cxnLst/>
              <a:rect r="r" b="b" t="t" l="l"/>
              <a:pathLst>
                <a:path h="439713" w="439713">
                  <a:moveTo>
                    <a:pt x="0" y="0"/>
                  </a:moveTo>
                  <a:lnTo>
                    <a:pt x="439714" y="0"/>
                  </a:lnTo>
                  <a:lnTo>
                    <a:pt x="439714" y="439714"/>
                  </a:lnTo>
                  <a:lnTo>
                    <a:pt x="0" y="43971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451572" y="2311544"/>
              <a:ext cx="439713" cy="439713"/>
            </a:xfrm>
            <a:custGeom>
              <a:avLst/>
              <a:gdLst/>
              <a:ahLst/>
              <a:cxnLst/>
              <a:rect r="r" b="b" t="t" l="l"/>
              <a:pathLst>
                <a:path h="439713" w="439713">
                  <a:moveTo>
                    <a:pt x="0" y="0"/>
                  </a:moveTo>
                  <a:lnTo>
                    <a:pt x="439713" y="0"/>
                  </a:lnTo>
                  <a:lnTo>
                    <a:pt x="439713" y="439713"/>
                  </a:lnTo>
                  <a:lnTo>
                    <a:pt x="0" y="4397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9" id="19"/>
            <p:cNvGrpSpPr/>
            <p:nvPr/>
          </p:nvGrpSpPr>
          <p:grpSpPr>
            <a:xfrm rot="0">
              <a:off x="27129" y="4827586"/>
              <a:ext cx="1291509" cy="1185925"/>
              <a:chOff x="0" y="0"/>
              <a:chExt cx="390414" cy="358497"/>
            </a:xfrm>
          </p:grpSpPr>
          <p:sp>
            <p:nvSpPr>
              <p:cNvPr name="Freeform 20" id="20"/>
              <p:cNvSpPr/>
              <p:nvPr/>
            </p:nvSpPr>
            <p:spPr>
              <a:xfrm flipH="false" flipV="false" rot="0">
                <a:off x="0" y="0"/>
                <a:ext cx="390414" cy="358497"/>
              </a:xfrm>
              <a:custGeom>
                <a:avLst/>
                <a:gdLst/>
                <a:ahLst/>
                <a:cxnLst/>
                <a:rect r="r" b="b" t="t" l="l"/>
                <a:pathLst>
                  <a:path h="358497" w="390414">
                    <a:moveTo>
                      <a:pt x="0" y="0"/>
                    </a:moveTo>
                    <a:lnTo>
                      <a:pt x="390414" y="0"/>
                    </a:lnTo>
                    <a:lnTo>
                      <a:pt x="390414" y="358497"/>
                    </a:lnTo>
                    <a:lnTo>
                      <a:pt x="0" y="358497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21" id="21"/>
              <p:cNvSpPr txBox="true"/>
              <p:nvPr/>
            </p:nvSpPr>
            <p:spPr>
              <a:xfrm>
                <a:off x="0" y="-47625"/>
                <a:ext cx="390414" cy="406122"/>
              </a:xfrm>
              <a:prstGeom prst="rect">
                <a:avLst/>
              </a:prstGeom>
            </p:spPr>
            <p:txBody>
              <a:bodyPr anchor="ctr" rtlCol="false" tIns="34912" lIns="34912" bIns="34912" rIns="34912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22" id="22"/>
            <p:cNvGrpSpPr/>
            <p:nvPr/>
          </p:nvGrpSpPr>
          <p:grpSpPr>
            <a:xfrm rot="0">
              <a:off x="27129" y="6243859"/>
              <a:ext cx="1291509" cy="1204041"/>
              <a:chOff x="0" y="0"/>
              <a:chExt cx="390414" cy="363973"/>
            </a:xfrm>
          </p:grpSpPr>
          <p:sp>
            <p:nvSpPr>
              <p:cNvPr name="Freeform 23" id="23"/>
              <p:cNvSpPr/>
              <p:nvPr/>
            </p:nvSpPr>
            <p:spPr>
              <a:xfrm flipH="false" flipV="false" rot="0">
                <a:off x="0" y="0"/>
                <a:ext cx="390414" cy="363973"/>
              </a:xfrm>
              <a:custGeom>
                <a:avLst/>
                <a:gdLst/>
                <a:ahLst/>
                <a:cxnLst/>
                <a:rect r="r" b="b" t="t" l="l"/>
                <a:pathLst>
                  <a:path h="363973" w="390414">
                    <a:moveTo>
                      <a:pt x="0" y="0"/>
                    </a:moveTo>
                    <a:lnTo>
                      <a:pt x="390414" y="0"/>
                    </a:lnTo>
                    <a:lnTo>
                      <a:pt x="390414" y="363973"/>
                    </a:lnTo>
                    <a:lnTo>
                      <a:pt x="0" y="363973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24" id="24"/>
              <p:cNvSpPr txBox="true"/>
              <p:nvPr/>
            </p:nvSpPr>
            <p:spPr>
              <a:xfrm>
                <a:off x="0" y="-47625"/>
                <a:ext cx="390414" cy="411598"/>
              </a:xfrm>
              <a:prstGeom prst="rect">
                <a:avLst/>
              </a:prstGeom>
            </p:spPr>
            <p:txBody>
              <a:bodyPr anchor="ctr" rtlCol="false" tIns="34912" lIns="34912" bIns="34912" rIns="34912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25" id="25"/>
            <p:cNvSpPr/>
            <p:nvPr/>
          </p:nvSpPr>
          <p:spPr>
            <a:xfrm flipH="false" flipV="false" rot="0">
              <a:off x="453026" y="5200692"/>
              <a:ext cx="439713" cy="439713"/>
            </a:xfrm>
            <a:custGeom>
              <a:avLst/>
              <a:gdLst/>
              <a:ahLst/>
              <a:cxnLst/>
              <a:rect r="r" b="b" t="t" l="l"/>
              <a:pathLst>
                <a:path h="439713" w="439713">
                  <a:moveTo>
                    <a:pt x="0" y="0"/>
                  </a:moveTo>
                  <a:lnTo>
                    <a:pt x="439714" y="0"/>
                  </a:lnTo>
                  <a:lnTo>
                    <a:pt x="439714" y="439713"/>
                  </a:lnTo>
                  <a:lnTo>
                    <a:pt x="0" y="4397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451572" y="4155511"/>
              <a:ext cx="439713" cy="439713"/>
            </a:xfrm>
            <a:custGeom>
              <a:avLst/>
              <a:gdLst/>
              <a:ahLst/>
              <a:cxnLst/>
              <a:rect r="r" b="b" t="t" l="l"/>
              <a:pathLst>
                <a:path h="439713" w="439713">
                  <a:moveTo>
                    <a:pt x="0" y="0"/>
                  </a:moveTo>
                  <a:lnTo>
                    <a:pt x="439713" y="0"/>
                  </a:lnTo>
                  <a:lnTo>
                    <a:pt x="439713" y="439713"/>
                  </a:lnTo>
                  <a:lnTo>
                    <a:pt x="0" y="4397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3490177" y="1048865"/>
            <a:ext cx="4365704" cy="5606260"/>
            <a:chOff x="0" y="0"/>
            <a:chExt cx="5820938" cy="7475014"/>
          </a:xfrm>
        </p:grpSpPr>
        <p:grpSp>
          <p:nvGrpSpPr>
            <p:cNvPr name="Group 28" id="28"/>
            <p:cNvGrpSpPr/>
            <p:nvPr/>
          </p:nvGrpSpPr>
          <p:grpSpPr>
            <a:xfrm rot="0">
              <a:off x="5727642" y="540341"/>
              <a:ext cx="87724" cy="1194727"/>
              <a:chOff x="0" y="0"/>
              <a:chExt cx="26690" cy="363494"/>
            </a:xfrm>
          </p:grpSpPr>
          <p:sp>
            <p:nvSpPr>
              <p:cNvPr name="Freeform 29" id="29"/>
              <p:cNvSpPr/>
              <p:nvPr/>
            </p:nvSpPr>
            <p:spPr>
              <a:xfrm flipH="false" flipV="false" rot="0">
                <a:off x="0" y="0"/>
                <a:ext cx="26690" cy="363494"/>
              </a:xfrm>
              <a:custGeom>
                <a:avLst/>
                <a:gdLst/>
                <a:ahLst/>
                <a:cxnLst/>
                <a:rect r="r" b="b" t="t" l="l"/>
                <a:pathLst>
                  <a:path h="363494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363494"/>
                    </a:lnTo>
                    <a:lnTo>
                      <a:pt x="0" y="363494"/>
                    </a:lnTo>
                    <a:close/>
                  </a:path>
                </a:pathLst>
              </a:custGeom>
              <a:solidFill>
                <a:srgbClr val="93DB8F"/>
              </a:solidFill>
            </p:spPr>
          </p:sp>
          <p:sp>
            <p:nvSpPr>
              <p:cNvPr name="TextBox 30" id="30"/>
              <p:cNvSpPr txBox="true"/>
              <p:nvPr/>
            </p:nvSpPr>
            <p:spPr>
              <a:xfrm>
                <a:off x="0" y="-38100"/>
                <a:ext cx="26690" cy="401594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31" id="31"/>
            <p:cNvGrpSpPr/>
            <p:nvPr/>
          </p:nvGrpSpPr>
          <p:grpSpPr>
            <a:xfrm rot="0">
              <a:off x="5727642" y="1877463"/>
              <a:ext cx="87724" cy="1459780"/>
              <a:chOff x="0" y="0"/>
              <a:chExt cx="26690" cy="444137"/>
            </a:xfrm>
          </p:grpSpPr>
          <p:sp>
            <p:nvSpPr>
              <p:cNvPr name="Freeform 32" id="32"/>
              <p:cNvSpPr/>
              <p:nvPr/>
            </p:nvSpPr>
            <p:spPr>
              <a:xfrm flipH="false" flipV="false" rot="0">
                <a:off x="0" y="0"/>
                <a:ext cx="26690" cy="444137"/>
              </a:xfrm>
              <a:custGeom>
                <a:avLst/>
                <a:gdLst/>
                <a:ahLst/>
                <a:cxnLst/>
                <a:rect r="r" b="b" t="t" l="l"/>
                <a:pathLst>
                  <a:path h="444137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444137"/>
                    </a:lnTo>
                    <a:lnTo>
                      <a:pt x="0" y="444137"/>
                    </a:lnTo>
                    <a:close/>
                  </a:path>
                </a:pathLst>
              </a:custGeom>
              <a:solidFill>
                <a:srgbClr val="93DB8F"/>
              </a:solidFill>
            </p:spPr>
          </p:sp>
          <p:sp>
            <p:nvSpPr>
              <p:cNvPr name="TextBox 33" id="33"/>
              <p:cNvSpPr txBox="true"/>
              <p:nvPr/>
            </p:nvSpPr>
            <p:spPr>
              <a:xfrm>
                <a:off x="0" y="-38100"/>
                <a:ext cx="26690" cy="482237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34" id="34"/>
            <p:cNvGrpSpPr/>
            <p:nvPr/>
          </p:nvGrpSpPr>
          <p:grpSpPr>
            <a:xfrm rot="0">
              <a:off x="5727642" y="3438175"/>
              <a:ext cx="93296" cy="575655"/>
              <a:chOff x="0" y="0"/>
              <a:chExt cx="19376" cy="119553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19376" cy="119553"/>
              </a:xfrm>
              <a:custGeom>
                <a:avLst/>
                <a:gdLst/>
                <a:ahLst/>
                <a:cxnLst/>
                <a:rect r="r" b="b" t="t" l="l"/>
                <a:pathLst>
                  <a:path h="119553" w="19376">
                    <a:moveTo>
                      <a:pt x="0" y="0"/>
                    </a:moveTo>
                    <a:lnTo>
                      <a:pt x="19376" y="0"/>
                    </a:lnTo>
                    <a:lnTo>
                      <a:pt x="19376" y="119553"/>
                    </a:lnTo>
                    <a:lnTo>
                      <a:pt x="0" y="119553"/>
                    </a:lnTo>
                    <a:close/>
                  </a:path>
                </a:pathLst>
              </a:custGeom>
              <a:solidFill>
                <a:srgbClr val="93DB8F"/>
              </a:solidFill>
            </p:spPr>
          </p:sp>
          <p:sp>
            <p:nvSpPr>
              <p:cNvPr name="TextBox 36" id="36"/>
              <p:cNvSpPr txBox="true"/>
              <p:nvPr/>
            </p:nvSpPr>
            <p:spPr>
              <a:xfrm>
                <a:off x="0" y="-38100"/>
                <a:ext cx="19376" cy="157653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37" id="37"/>
            <p:cNvGrpSpPr/>
            <p:nvPr/>
          </p:nvGrpSpPr>
          <p:grpSpPr>
            <a:xfrm rot="0">
              <a:off x="5727642" y="4114169"/>
              <a:ext cx="93296" cy="664333"/>
              <a:chOff x="0" y="0"/>
              <a:chExt cx="19376" cy="137970"/>
            </a:xfrm>
          </p:grpSpPr>
          <p:sp>
            <p:nvSpPr>
              <p:cNvPr name="Freeform 38" id="38"/>
              <p:cNvSpPr/>
              <p:nvPr/>
            </p:nvSpPr>
            <p:spPr>
              <a:xfrm flipH="false" flipV="false" rot="0">
                <a:off x="0" y="0"/>
                <a:ext cx="19376" cy="137970"/>
              </a:xfrm>
              <a:custGeom>
                <a:avLst/>
                <a:gdLst/>
                <a:ahLst/>
                <a:cxnLst/>
                <a:rect r="r" b="b" t="t" l="l"/>
                <a:pathLst>
                  <a:path h="137970" w="19376">
                    <a:moveTo>
                      <a:pt x="0" y="0"/>
                    </a:moveTo>
                    <a:lnTo>
                      <a:pt x="19376" y="0"/>
                    </a:lnTo>
                    <a:lnTo>
                      <a:pt x="19376" y="137970"/>
                    </a:lnTo>
                    <a:lnTo>
                      <a:pt x="0" y="137970"/>
                    </a:lnTo>
                    <a:close/>
                  </a:path>
                </a:pathLst>
              </a:custGeom>
              <a:solidFill>
                <a:srgbClr val="93DB8F"/>
              </a:solidFill>
            </p:spPr>
          </p:sp>
          <p:sp>
            <p:nvSpPr>
              <p:cNvPr name="TextBox 39" id="39"/>
              <p:cNvSpPr txBox="true"/>
              <p:nvPr/>
            </p:nvSpPr>
            <p:spPr>
              <a:xfrm>
                <a:off x="0" y="-38100"/>
                <a:ext cx="19376" cy="17607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40" id="40"/>
            <p:cNvGrpSpPr/>
            <p:nvPr/>
          </p:nvGrpSpPr>
          <p:grpSpPr>
            <a:xfrm rot="0">
              <a:off x="5726810" y="4857637"/>
              <a:ext cx="88556" cy="1195779"/>
              <a:chOff x="0" y="0"/>
              <a:chExt cx="26690" cy="360394"/>
            </a:xfrm>
          </p:grpSpPr>
          <p:sp>
            <p:nvSpPr>
              <p:cNvPr name="Freeform 41" id="41"/>
              <p:cNvSpPr/>
              <p:nvPr/>
            </p:nvSpPr>
            <p:spPr>
              <a:xfrm flipH="false" flipV="false" rot="0">
                <a:off x="0" y="0"/>
                <a:ext cx="26690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93DB8F"/>
              </a:solidFill>
            </p:spPr>
          </p:sp>
          <p:sp>
            <p:nvSpPr>
              <p:cNvPr name="TextBox 42" id="42"/>
              <p:cNvSpPr txBox="true"/>
              <p:nvPr/>
            </p:nvSpPr>
            <p:spPr>
              <a:xfrm>
                <a:off x="0" y="-38100"/>
                <a:ext cx="26690" cy="398494"/>
              </a:xfrm>
              <a:prstGeom prst="rect">
                <a:avLst/>
              </a:prstGeom>
            </p:spPr>
            <p:txBody>
              <a:bodyPr anchor="ctr" rtlCol="false" tIns="35006" lIns="35006" bIns="35006" rIns="3500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43" id="43"/>
            <p:cNvGrpSpPr/>
            <p:nvPr/>
          </p:nvGrpSpPr>
          <p:grpSpPr>
            <a:xfrm rot="0">
              <a:off x="5725568" y="6262469"/>
              <a:ext cx="89798" cy="1212544"/>
              <a:chOff x="0" y="0"/>
              <a:chExt cx="26690" cy="360394"/>
            </a:xfrm>
          </p:grpSpPr>
          <p:sp>
            <p:nvSpPr>
              <p:cNvPr name="Freeform 44" id="44"/>
              <p:cNvSpPr/>
              <p:nvPr/>
            </p:nvSpPr>
            <p:spPr>
              <a:xfrm flipH="false" flipV="false" rot="0">
                <a:off x="0" y="0"/>
                <a:ext cx="26690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93DB8F"/>
              </a:solidFill>
            </p:spPr>
          </p:sp>
          <p:sp>
            <p:nvSpPr>
              <p:cNvPr name="TextBox 45" id="45"/>
              <p:cNvSpPr txBox="true"/>
              <p:nvPr/>
            </p:nvSpPr>
            <p:spPr>
              <a:xfrm>
                <a:off x="0" y="-47625"/>
                <a:ext cx="26690" cy="408019"/>
              </a:xfrm>
              <a:prstGeom prst="rect">
                <a:avLst/>
              </a:prstGeom>
            </p:spPr>
            <p:txBody>
              <a:bodyPr anchor="ctr" rtlCol="false" tIns="35496" lIns="35496" bIns="35496" rIns="35496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46" id="46"/>
            <p:cNvGrpSpPr/>
            <p:nvPr/>
          </p:nvGrpSpPr>
          <p:grpSpPr>
            <a:xfrm rot="0">
              <a:off x="0" y="4853890"/>
              <a:ext cx="4497734" cy="1195779"/>
              <a:chOff x="0" y="0"/>
              <a:chExt cx="1355566" cy="360394"/>
            </a:xfrm>
          </p:grpSpPr>
          <p:sp>
            <p:nvSpPr>
              <p:cNvPr name="Freeform 47" id="47"/>
              <p:cNvSpPr/>
              <p:nvPr/>
            </p:nvSpPr>
            <p:spPr>
              <a:xfrm flipH="false" flipV="false" rot="0">
                <a:off x="0" y="0"/>
                <a:ext cx="1355566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1355566">
                    <a:moveTo>
                      <a:pt x="0" y="0"/>
                    </a:moveTo>
                    <a:lnTo>
                      <a:pt x="1355566" y="0"/>
                    </a:lnTo>
                    <a:lnTo>
                      <a:pt x="1355566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48" id="48"/>
              <p:cNvSpPr txBox="true"/>
              <p:nvPr/>
            </p:nvSpPr>
            <p:spPr>
              <a:xfrm>
                <a:off x="0" y="-38100"/>
                <a:ext cx="1355566" cy="398494"/>
              </a:xfrm>
              <a:prstGeom prst="rect">
                <a:avLst/>
              </a:prstGeom>
            </p:spPr>
            <p:txBody>
              <a:bodyPr anchor="ctr" rtlCol="false" tIns="35006" lIns="35006" bIns="35006" rIns="3500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49" id="49"/>
            <p:cNvGrpSpPr/>
            <p:nvPr/>
          </p:nvGrpSpPr>
          <p:grpSpPr>
            <a:xfrm rot="0">
              <a:off x="4409178" y="4853890"/>
              <a:ext cx="88556" cy="1195779"/>
              <a:chOff x="0" y="0"/>
              <a:chExt cx="26690" cy="360394"/>
            </a:xfrm>
          </p:grpSpPr>
          <p:sp>
            <p:nvSpPr>
              <p:cNvPr name="Freeform 50" id="50"/>
              <p:cNvSpPr/>
              <p:nvPr/>
            </p:nvSpPr>
            <p:spPr>
              <a:xfrm flipH="false" flipV="false" rot="0">
                <a:off x="0" y="0"/>
                <a:ext cx="26690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AB488"/>
              </a:solidFill>
            </p:spPr>
          </p:sp>
          <p:sp>
            <p:nvSpPr>
              <p:cNvPr name="TextBox 51" id="51"/>
              <p:cNvSpPr txBox="true"/>
              <p:nvPr/>
            </p:nvSpPr>
            <p:spPr>
              <a:xfrm>
                <a:off x="0" y="-38100"/>
                <a:ext cx="26690" cy="398494"/>
              </a:xfrm>
              <a:prstGeom prst="rect">
                <a:avLst/>
              </a:prstGeom>
            </p:spPr>
            <p:txBody>
              <a:bodyPr anchor="ctr" rtlCol="false" tIns="35006" lIns="35006" bIns="35006" rIns="3500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2" id="52"/>
            <p:cNvGrpSpPr/>
            <p:nvPr/>
          </p:nvGrpSpPr>
          <p:grpSpPr>
            <a:xfrm rot="0">
              <a:off x="0" y="6252969"/>
              <a:ext cx="4497734" cy="1212544"/>
              <a:chOff x="0" y="0"/>
              <a:chExt cx="1336824" cy="360394"/>
            </a:xfrm>
          </p:grpSpPr>
          <p:sp>
            <p:nvSpPr>
              <p:cNvPr name="Freeform 53" id="53"/>
              <p:cNvSpPr/>
              <p:nvPr/>
            </p:nvSpPr>
            <p:spPr>
              <a:xfrm flipH="false" flipV="false" rot="0">
                <a:off x="0" y="0"/>
                <a:ext cx="1336824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1336824">
                    <a:moveTo>
                      <a:pt x="0" y="0"/>
                    </a:moveTo>
                    <a:lnTo>
                      <a:pt x="1336824" y="0"/>
                    </a:lnTo>
                    <a:lnTo>
                      <a:pt x="1336824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54" id="54"/>
              <p:cNvSpPr txBox="true"/>
              <p:nvPr/>
            </p:nvSpPr>
            <p:spPr>
              <a:xfrm>
                <a:off x="0" y="-47625"/>
                <a:ext cx="1336824" cy="408019"/>
              </a:xfrm>
              <a:prstGeom prst="rect">
                <a:avLst/>
              </a:prstGeom>
            </p:spPr>
            <p:txBody>
              <a:bodyPr anchor="ctr" rtlCol="false" tIns="35496" lIns="35496" bIns="35496" rIns="35496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5" id="55"/>
            <p:cNvGrpSpPr/>
            <p:nvPr/>
          </p:nvGrpSpPr>
          <p:grpSpPr>
            <a:xfrm rot="0">
              <a:off x="4407936" y="6262469"/>
              <a:ext cx="89798" cy="1212544"/>
              <a:chOff x="0" y="0"/>
              <a:chExt cx="26690" cy="360394"/>
            </a:xfrm>
          </p:grpSpPr>
          <p:sp>
            <p:nvSpPr>
              <p:cNvPr name="Freeform 56" id="56"/>
              <p:cNvSpPr/>
              <p:nvPr/>
            </p:nvSpPr>
            <p:spPr>
              <a:xfrm flipH="false" flipV="false" rot="0">
                <a:off x="0" y="0"/>
                <a:ext cx="26690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AB488"/>
              </a:solidFill>
            </p:spPr>
          </p:sp>
          <p:sp>
            <p:nvSpPr>
              <p:cNvPr name="TextBox 57" id="57"/>
              <p:cNvSpPr txBox="true"/>
              <p:nvPr/>
            </p:nvSpPr>
            <p:spPr>
              <a:xfrm>
                <a:off x="0" y="-47625"/>
                <a:ext cx="26690" cy="408019"/>
              </a:xfrm>
              <a:prstGeom prst="rect">
                <a:avLst/>
              </a:prstGeom>
            </p:spPr>
            <p:txBody>
              <a:bodyPr anchor="ctr" rtlCol="false" tIns="35496" lIns="35496" bIns="35496" rIns="35496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TextBox 58" id="58"/>
            <p:cNvSpPr txBox="true"/>
            <p:nvPr/>
          </p:nvSpPr>
          <p:spPr>
            <a:xfrm rot="0">
              <a:off x="178706" y="6293563"/>
              <a:ext cx="4213361" cy="114083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41892" indent="-120946" lvl="1">
                <a:lnSpc>
                  <a:spcPts val="1344"/>
                </a:lnSpc>
                <a:buFont typeface="Arial"/>
                <a:buChar char="•"/>
              </a:pPr>
              <a:r>
                <a:rPr lang="en-US" sz="1120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ส่งเสริมและพัฒนาให้วิสาหกิจเพื่อสังคมมีคุณภาพ </a:t>
              </a:r>
            </a:p>
            <a:p>
              <a:pPr algn="l">
                <a:lnSpc>
                  <a:spcPts val="1344"/>
                </a:lnSpc>
              </a:pPr>
              <a:r>
                <a:rPr lang="en-US" sz="1120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       พึ่งพาตนเองได้ เป็นกลไกสำคัญในการพัฒนาประเทศ</a:t>
              </a:r>
            </a:p>
            <a:p>
              <a:pPr algn="l" marL="241892" indent="-120946" lvl="1">
                <a:lnSpc>
                  <a:spcPts val="1344"/>
                </a:lnSpc>
                <a:buFont typeface="Arial"/>
                <a:buChar char="•"/>
              </a:pPr>
              <a:r>
                <a:rPr lang="en-US" sz="1120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จดทะเบียนวิสาหกิจเพื่อสังคมและดำเนินแผนงานโครงการสนับสนุนและให้สิทธิประโยชน์ตามมาตรการ</a:t>
              </a:r>
            </a:p>
            <a:p>
              <a:pPr algn="l">
                <a:lnSpc>
                  <a:spcPts val="1344"/>
                </a:lnSpc>
              </a:pPr>
              <a:r>
                <a:rPr lang="en-US" sz="1120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       ของรัฐที่จะเกิดขึ้น</a:t>
              </a:r>
            </a:p>
          </p:txBody>
        </p:sp>
        <p:grpSp>
          <p:nvGrpSpPr>
            <p:cNvPr name="Group 59" id="59"/>
            <p:cNvGrpSpPr/>
            <p:nvPr/>
          </p:nvGrpSpPr>
          <p:grpSpPr>
            <a:xfrm rot="0">
              <a:off x="0" y="0"/>
              <a:ext cx="2618627" cy="922630"/>
              <a:chOff x="0" y="0"/>
              <a:chExt cx="796714" cy="280709"/>
            </a:xfrm>
          </p:grpSpPr>
          <p:sp>
            <p:nvSpPr>
              <p:cNvPr name="Freeform 60" id="60"/>
              <p:cNvSpPr/>
              <p:nvPr/>
            </p:nvSpPr>
            <p:spPr>
              <a:xfrm flipH="false" flipV="false" rot="0">
                <a:off x="0" y="0"/>
                <a:ext cx="796714" cy="280709"/>
              </a:xfrm>
              <a:custGeom>
                <a:avLst/>
                <a:gdLst/>
                <a:ahLst/>
                <a:cxnLst/>
                <a:rect r="r" b="b" t="t" l="l"/>
                <a:pathLst>
                  <a:path h="280709" w="796714">
                    <a:moveTo>
                      <a:pt x="90182" y="0"/>
                    </a:moveTo>
                    <a:lnTo>
                      <a:pt x="706533" y="0"/>
                    </a:lnTo>
                    <a:cubicBezTo>
                      <a:pt x="730450" y="0"/>
                      <a:pt x="753388" y="9501"/>
                      <a:pt x="770301" y="26414"/>
                    </a:cubicBezTo>
                    <a:cubicBezTo>
                      <a:pt x="787213" y="43326"/>
                      <a:pt x="796714" y="66264"/>
                      <a:pt x="796714" y="90182"/>
                    </a:cubicBezTo>
                    <a:lnTo>
                      <a:pt x="796714" y="190527"/>
                    </a:lnTo>
                    <a:cubicBezTo>
                      <a:pt x="796714" y="214445"/>
                      <a:pt x="787213" y="237383"/>
                      <a:pt x="770301" y="254296"/>
                    </a:cubicBezTo>
                    <a:cubicBezTo>
                      <a:pt x="753388" y="271208"/>
                      <a:pt x="730450" y="280709"/>
                      <a:pt x="706533" y="280709"/>
                    </a:cubicBezTo>
                    <a:lnTo>
                      <a:pt x="90182" y="280709"/>
                    </a:lnTo>
                    <a:cubicBezTo>
                      <a:pt x="66264" y="280709"/>
                      <a:pt x="43326" y="271208"/>
                      <a:pt x="26414" y="254296"/>
                    </a:cubicBezTo>
                    <a:cubicBezTo>
                      <a:pt x="9501" y="237383"/>
                      <a:pt x="0" y="214445"/>
                      <a:pt x="0" y="190527"/>
                    </a:cubicBezTo>
                    <a:lnTo>
                      <a:pt x="0" y="90182"/>
                    </a:lnTo>
                    <a:cubicBezTo>
                      <a:pt x="0" y="66264"/>
                      <a:pt x="9501" y="43326"/>
                      <a:pt x="26414" y="26414"/>
                    </a:cubicBezTo>
                    <a:cubicBezTo>
                      <a:pt x="43326" y="9501"/>
                      <a:pt x="66264" y="0"/>
                      <a:pt x="90182" y="0"/>
                    </a:cubicBezTo>
                    <a:close/>
                  </a:path>
                </a:pathLst>
              </a:custGeom>
              <a:solidFill>
                <a:srgbClr val="FAB488"/>
              </a:solidFill>
            </p:spPr>
          </p:sp>
          <p:sp>
            <p:nvSpPr>
              <p:cNvPr name="TextBox 61" id="61"/>
              <p:cNvSpPr txBox="true"/>
              <p:nvPr/>
            </p:nvSpPr>
            <p:spPr>
              <a:xfrm>
                <a:off x="0" y="-38100"/>
                <a:ext cx="796714" cy="318809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62" id="62"/>
            <p:cNvGrpSpPr/>
            <p:nvPr/>
          </p:nvGrpSpPr>
          <p:grpSpPr>
            <a:xfrm rot="0">
              <a:off x="0" y="544053"/>
              <a:ext cx="4480133" cy="1184538"/>
              <a:chOff x="0" y="0"/>
              <a:chExt cx="1363075" cy="360394"/>
            </a:xfrm>
          </p:grpSpPr>
          <p:sp>
            <p:nvSpPr>
              <p:cNvPr name="Freeform 63" id="63"/>
              <p:cNvSpPr/>
              <p:nvPr/>
            </p:nvSpPr>
            <p:spPr>
              <a:xfrm flipH="false" flipV="false" rot="0">
                <a:off x="0" y="0"/>
                <a:ext cx="1363076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1363076">
                    <a:moveTo>
                      <a:pt x="0" y="0"/>
                    </a:moveTo>
                    <a:lnTo>
                      <a:pt x="1363076" y="0"/>
                    </a:lnTo>
                    <a:lnTo>
                      <a:pt x="1363076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64" id="64"/>
              <p:cNvSpPr txBox="true"/>
              <p:nvPr/>
            </p:nvSpPr>
            <p:spPr>
              <a:xfrm>
                <a:off x="0" y="-38100"/>
                <a:ext cx="1363075" cy="398494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65" id="65"/>
            <p:cNvGrpSpPr/>
            <p:nvPr/>
          </p:nvGrpSpPr>
          <p:grpSpPr>
            <a:xfrm rot="0">
              <a:off x="0" y="1875607"/>
              <a:ext cx="4480133" cy="2902895"/>
              <a:chOff x="0" y="0"/>
              <a:chExt cx="1363075" cy="883202"/>
            </a:xfrm>
          </p:grpSpPr>
          <p:sp>
            <p:nvSpPr>
              <p:cNvPr name="Freeform 66" id="66"/>
              <p:cNvSpPr/>
              <p:nvPr/>
            </p:nvSpPr>
            <p:spPr>
              <a:xfrm flipH="false" flipV="false" rot="0">
                <a:off x="0" y="0"/>
                <a:ext cx="1363076" cy="883202"/>
              </a:xfrm>
              <a:custGeom>
                <a:avLst/>
                <a:gdLst/>
                <a:ahLst/>
                <a:cxnLst/>
                <a:rect r="r" b="b" t="t" l="l"/>
                <a:pathLst>
                  <a:path h="883202" w="1363076">
                    <a:moveTo>
                      <a:pt x="0" y="0"/>
                    </a:moveTo>
                    <a:lnTo>
                      <a:pt x="1363076" y="0"/>
                    </a:lnTo>
                    <a:lnTo>
                      <a:pt x="1363076" y="883202"/>
                    </a:lnTo>
                    <a:lnTo>
                      <a:pt x="0" y="883202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67" id="67"/>
              <p:cNvSpPr txBox="true"/>
              <p:nvPr/>
            </p:nvSpPr>
            <p:spPr>
              <a:xfrm>
                <a:off x="0" y="-38100"/>
                <a:ext cx="1363075" cy="921302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68" id="68"/>
            <p:cNvGrpSpPr/>
            <p:nvPr/>
          </p:nvGrpSpPr>
          <p:grpSpPr>
            <a:xfrm rot="0">
              <a:off x="4392410" y="544053"/>
              <a:ext cx="87724" cy="1184538"/>
              <a:chOff x="0" y="0"/>
              <a:chExt cx="26690" cy="360394"/>
            </a:xfrm>
          </p:grpSpPr>
          <p:sp>
            <p:nvSpPr>
              <p:cNvPr name="Freeform 69" id="69"/>
              <p:cNvSpPr/>
              <p:nvPr/>
            </p:nvSpPr>
            <p:spPr>
              <a:xfrm flipH="false" flipV="false" rot="0">
                <a:off x="0" y="0"/>
                <a:ext cx="26690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AB488"/>
              </a:solidFill>
            </p:spPr>
          </p:sp>
          <p:sp>
            <p:nvSpPr>
              <p:cNvPr name="TextBox 70" id="70"/>
              <p:cNvSpPr txBox="true"/>
              <p:nvPr/>
            </p:nvSpPr>
            <p:spPr>
              <a:xfrm>
                <a:off x="0" y="-38100"/>
                <a:ext cx="26690" cy="398494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71" id="71"/>
            <p:cNvGrpSpPr/>
            <p:nvPr/>
          </p:nvGrpSpPr>
          <p:grpSpPr>
            <a:xfrm rot="0">
              <a:off x="4392410" y="1877463"/>
              <a:ext cx="87724" cy="1459780"/>
              <a:chOff x="0" y="0"/>
              <a:chExt cx="26690" cy="444137"/>
            </a:xfrm>
          </p:grpSpPr>
          <p:sp>
            <p:nvSpPr>
              <p:cNvPr name="Freeform 72" id="72"/>
              <p:cNvSpPr/>
              <p:nvPr/>
            </p:nvSpPr>
            <p:spPr>
              <a:xfrm flipH="false" flipV="false" rot="0">
                <a:off x="0" y="0"/>
                <a:ext cx="26690" cy="444137"/>
              </a:xfrm>
              <a:custGeom>
                <a:avLst/>
                <a:gdLst/>
                <a:ahLst/>
                <a:cxnLst/>
                <a:rect r="r" b="b" t="t" l="l"/>
                <a:pathLst>
                  <a:path h="444137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444137"/>
                    </a:lnTo>
                    <a:lnTo>
                      <a:pt x="0" y="444137"/>
                    </a:lnTo>
                    <a:close/>
                  </a:path>
                </a:pathLst>
              </a:custGeom>
              <a:solidFill>
                <a:srgbClr val="FAB488"/>
              </a:solidFill>
            </p:spPr>
          </p:sp>
          <p:sp>
            <p:nvSpPr>
              <p:cNvPr name="TextBox 73" id="73"/>
              <p:cNvSpPr txBox="true"/>
              <p:nvPr/>
            </p:nvSpPr>
            <p:spPr>
              <a:xfrm>
                <a:off x="0" y="-38100"/>
                <a:ext cx="26690" cy="482237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TextBox 74" id="74"/>
            <p:cNvSpPr txBox="true"/>
            <p:nvPr/>
          </p:nvSpPr>
          <p:spPr>
            <a:xfrm rot="0">
              <a:off x="34497" y="839412"/>
              <a:ext cx="4529489" cy="68427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42751" indent="-121376" lvl="1">
                <a:lnSpc>
                  <a:spcPts val="1349"/>
                </a:lnSpc>
                <a:buFont typeface="Arial"/>
                <a:buChar char="•"/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ด้านการพัฒนาและเสริมสร้างศักยภาพทรัพยากรมนุษย์</a:t>
              </a:r>
            </a:p>
            <a:p>
              <a:pPr algn="l" marL="242751" indent="-121376" lvl="1">
                <a:lnSpc>
                  <a:spcPts val="1349"/>
                </a:lnSpc>
                <a:buFont typeface="Arial"/>
                <a:buChar char="•"/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ด้านการสร้างโอกาสและความเสมอภาคทางสังคม</a:t>
              </a:r>
            </a:p>
            <a:p>
              <a:pPr algn="l" marL="242751" indent="-121376" lvl="1">
                <a:lnSpc>
                  <a:spcPts val="1349"/>
                </a:lnSpc>
                <a:buFont typeface="Arial"/>
                <a:buChar char="•"/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ด้านการสร้างความสามารถในการแข่งขัน</a:t>
              </a:r>
            </a:p>
          </p:txBody>
        </p:sp>
        <p:sp>
          <p:nvSpPr>
            <p:cNvPr name="TextBox 75" id="75"/>
            <p:cNvSpPr txBox="true"/>
            <p:nvPr/>
          </p:nvSpPr>
          <p:spPr>
            <a:xfrm rot="0">
              <a:off x="1239658" y="1941699"/>
              <a:ext cx="3196614" cy="158393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(05) การท่องเที่ยว</a:t>
              </a:r>
            </a:p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(08) ผู้ประกอบการและวิสาหกิจขนาดกลาง</a:t>
              </a:r>
            </a:p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         </a:t>
              </a: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และขนาดย่อมยุคใหม่</a:t>
              </a:r>
            </a:p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(10) การปรับเปลี่ยนค่านิยมและวัฒนธรรม</a:t>
              </a:r>
            </a:p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(15) พลังทางสังคม</a:t>
              </a:r>
            </a:p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(26) บุคลากรภาครัฐ</a:t>
              </a:r>
            </a:p>
            <a:p>
              <a:pPr algn="l">
                <a:lnSpc>
                  <a:spcPts val="1349"/>
                </a:lnSpc>
              </a:pPr>
            </a:p>
          </p:txBody>
        </p:sp>
        <p:sp>
          <p:nvSpPr>
            <p:cNvPr name="TextBox 76" id="76"/>
            <p:cNvSpPr txBox="true"/>
            <p:nvPr/>
          </p:nvSpPr>
          <p:spPr>
            <a:xfrm rot="0">
              <a:off x="96892" y="3489491"/>
              <a:ext cx="4529489" cy="45935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42751" indent="-121376" lvl="1">
                <a:lnSpc>
                  <a:spcPts val="1349"/>
                </a:lnSpc>
                <a:buFont typeface="Arial"/>
                <a:buChar char="•"/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ด้านสังคม ประเด็นที่ 1 การปฏิรูปการออม สวัสดิการ</a:t>
              </a:r>
            </a:p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       และการลงทุนเพื่อสังคม</a:t>
              </a:r>
            </a:p>
          </p:txBody>
        </p:sp>
        <p:sp>
          <p:nvSpPr>
            <p:cNvPr name="TextBox 77" id="77"/>
            <p:cNvSpPr txBox="true"/>
            <p:nvPr/>
          </p:nvSpPr>
          <p:spPr>
            <a:xfrm rot="0">
              <a:off x="132060" y="4128252"/>
              <a:ext cx="4529489" cy="45114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082" indent="-118541" lvl="1">
                <a:lnSpc>
                  <a:spcPts val="1317"/>
                </a:lnSpc>
                <a:buFont typeface="Arial"/>
                <a:buChar char="•"/>
              </a:pPr>
              <a:r>
                <a:rPr lang="en-US" sz="1098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หมุดหมายที่ 7 ไทยมีวิสาหกิจขนาดกลางและขนาดย่อม</a:t>
              </a:r>
            </a:p>
            <a:p>
              <a:pPr algn="l">
                <a:lnSpc>
                  <a:spcPts val="1317"/>
                </a:lnSpc>
              </a:pPr>
              <a:r>
                <a:rPr lang="en-US" sz="1098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        ที่เข้มแข็ง มีศักยภาพสูง และสามารถแข่งขันได้</a:t>
              </a:r>
            </a:p>
          </p:txBody>
        </p:sp>
        <p:sp>
          <p:nvSpPr>
            <p:cNvPr name="AutoShape 78" id="78"/>
            <p:cNvSpPr/>
            <p:nvPr/>
          </p:nvSpPr>
          <p:spPr>
            <a:xfrm flipV="true">
              <a:off x="320091" y="3401163"/>
              <a:ext cx="5438091" cy="0"/>
            </a:xfrm>
            <a:prstGeom prst="line">
              <a:avLst/>
            </a:prstGeom>
            <a:ln cap="flat" w="23243">
              <a:solidFill>
                <a:srgbClr val="404040"/>
              </a:solidFill>
              <a:prstDash val="sysDot"/>
              <a:headEnd type="none" len="sm" w="sm"/>
              <a:tailEnd type="none" len="sm" w="sm"/>
            </a:ln>
          </p:spPr>
        </p:sp>
        <p:grpSp>
          <p:nvGrpSpPr>
            <p:cNvPr name="Group 79" id="79"/>
            <p:cNvGrpSpPr/>
            <p:nvPr/>
          </p:nvGrpSpPr>
          <p:grpSpPr>
            <a:xfrm rot="0">
              <a:off x="4392067" y="3434436"/>
              <a:ext cx="93296" cy="575655"/>
              <a:chOff x="0" y="0"/>
              <a:chExt cx="19376" cy="119553"/>
            </a:xfrm>
          </p:grpSpPr>
          <p:sp>
            <p:nvSpPr>
              <p:cNvPr name="Freeform 80" id="80"/>
              <p:cNvSpPr/>
              <p:nvPr/>
            </p:nvSpPr>
            <p:spPr>
              <a:xfrm flipH="false" flipV="false" rot="0">
                <a:off x="0" y="0"/>
                <a:ext cx="19376" cy="119553"/>
              </a:xfrm>
              <a:custGeom>
                <a:avLst/>
                <a:gdLst/>
                <a:ahLst/>
                <a:cxnLst/>
                <a:rect r="r" b="b" t="t" l="l"/>
                <a:pathLst>
                  <a:path h="119553" w="19376">
                    <a:moveTo>
                      <a:pt x="0" y="0"/>
                    </a:moveTo>
                    <a:lnTo>
                      <a:pt x="19376" y="0"/>
                    </a:lnTo>
                    <a:lnTo>
                      <a:pt x="19376" y="119553"/>
                    </a:lnTo>
                    <a:lnTo>
                      <a:pt x="0" y="119553"/>
                    </a:lnTo>
                    <a:close/>
                  </a:path>
                </a:pathLst>
              </a:custGeom>
              <a:solidFill>
                <a:srgbClr val="FAB488"/>
              </a:solidFill>
            </p:spPr>
          </p:sp>
          <p:sp>
            <p:nvSpPr>
              <p:cNvPr name="TextBox 81" id="81"/>
              <p:cNvSpPr txBox="true"/>
              <p:nvPr/>
            </p:nvSpPr>
            <p:spPr>
              <a:xfrm>
                <a:off x="0" y="-38100"/>
                <a:ext cx="19376" cy="157653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82" id="82"/>
            <p:cNvGrpSpPr/>
            <p:nvPr/>
          </p:nvGrpSpPr>
          <p:grpSpPr>
            <a:xfrm rot="0">
              <a:off x="4392067" y="4114169"/>
              <a:ext cx="93296" cy="664333"/>
              <a:chOff x="0" y="0"/>
              <a:chExt cx="19376" cy="137970"/>
            </a:xfrm>
          </p:grpSpPr>
          <p:sp>
            <p:nvSpPr>
              <p:cNvPr name="Freeform 83" id="83"/>
              <p:cNvSpPr/>
              <p:nvPr/>
            </p:nvSpPr>
            <p:spPr>
              <a:xfrm flipH="false" flipV="false" rot="0">
                <a:off x="0" y="0"/>
                <a:ext cx="19376" cy="137970"/>
              </a:xfrm>
              <a:custGeom>
                <a:avLst/>
                <a:gdLst/>
                <a:ahLst/>
                <a:cxnLst/>
                <a:rect r="r" b="b" t="t" l="l"/>
                <a:pathLst>
                  <a:path h="137970" w="19376">
                    <a:moveTo>
                      <a:pt x="0" y="0"/>
                    </a:moveTo>
                    <a:lnTo>
                      <a:pt x="19376" y="0"/>
                    </a:lnTo>
                    <a:lnTo>
                      <a:pt x="19376" y="137970"/>
                    </a:lnTo>
                    <a:lnTo>
                      <a:pt x="0" y="137970"/>
                    </a:lnTo>
                    <a:close/>
                  </a:path>
                </a:pathLst>
              </a:custGeom>
              <a:solidFill>
                <a:srgbClr val="FAB488"/>
              </a:solidFill>
            </p:spPr>
          </p:sp>
          <p:sp>
            <p:nvSpPr>
              <p:cNvPr name="TextBox 84" id="84"/>
              <p:cNvSpPr txBox="true"/>
              <p:nvPr/>
            </p:nvSpPr>
            <p:spPr>
              <a:xfrm>
                <a:off x="0" y="-38100"/>
                <a:ext cx="19376" cy="17607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AutoShape 85" id="85"/>
            <p:cNvSpPr/>
            <p:nvPr/>
          </p:nvSpPr>
          <p:spPr>
            <a:xfrm flipV="true">
              <a:off x="309674" y="4050249"/>
              <a:ext cx="5438091" cy="0"/>
            </a:xfrm>
            <a:prstGeom prst="line">
              <a:avLst/>
            </a:prstGeom>
            <a:ln cap="flat" w="23243">
              <a:solidFill>
                <a:srgbClr val="404040"/>
              </a:solidFill>
              <a:prstDash val="sysDot"/>
              <a:headEnd type="none" len="sm" w="sm"/>
              <a:tailEnd type="none" len="sm" w="sm"/>
            </a:ln>
          </p:spPr>
        </p:sp>
        <p:sp>
          <p:nvSpPr>
            <p:cNvPr name="TextBox 86" id="86"/>
            <p:cNvSpPr txBox="true"/>
            <p:nvPr/>
          </p:nvSpPr>
          <p:spPr>
            <a:xfrm rot="0">
              <a:off x="339611" y="5004378"/>
              <a:ext cx="3985553" cy="89277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45054" indent="-122527" lvl="1">
                <a:lnSpc>
                  <a:spcPts val="1362"/>
                </a:lnSpc>
                <a:buFont typeface="Arial"/>
                <a:buChar char="•"/>
              </a:pPr>
              <a:r>
                <a:rPr lang="en-US" sz="1135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ผลักดันการท่องเที่ยว</a:t>
              </a:r>
            </a:p>
            <a:p>
              <a:pPr algn="l" marL="245054" indent="-122527" lvl="1">
                <a:lnSpc>
                  <a:spcPts val="1362"/>
                </a:lnSpc>
                <a:buFont typeface="Arial"/>
                <a:buChar char="•"/>
              </a:pPr>
              <a:r>
                <a:rPr lang="en-US" sz="1135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ลดความเหลื่อมล้ำในสังคมไทย</a:t>
              </a:r>
            </a:p>
            <a:p>
              <a:pPr algn="l" marL="245054" indent="-122527" lvl="1">
                <a:lnSpc>
                  <a:spcPts val="1362"/>
                </a:lnSpc>
                <a:buFont typeface="Arial"/>
                <a:buChar char="•"/>
              </a:pPr>
              <a:r>
                <a:rPr lang="en-US" sz="1135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ให้ความสำคัญกับความเท่าเทียมแก่คนทุกกลุ่มเปราะบาง โดยสวัสดิการโดยรัฐ</a:t>
              </a:r>
            </a:p>
          </p:txBody>
        </p:sp>
        <p:sp>
          <p:nvSpPr>
            <p:cNvPr name="TextBox 87" id="87"/>
            <p:cNvSpPr txBox="true"/>
            <p:nvPr/>
          </p:nvSpPr>
          <p:spPr>
            <a:xfrm rot="0">
              <a:off x="240654" y="116910"/>
              <a:ext cx="3124535" cy="30306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36"/>
                </a:lnSpc>
                <a:spcBef>
                  <a:spcPct val="0"/>
                </a:spcBef>
              </a:pPr>
              <a:r>
                <a:rPr lang="en-US" b="true" sz="1311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ด้าน/ประเด็นที่เกี่ยวข้อง</a:t>
              </a:r>
            </a:p>
          </p:txBody>
        </p:sp>
        <p:sp>
          <p:nvSpPr>
            <p:cNvPr name="TextBox 88" id="88"/>
            <p:cNvSpPr txBox="true"/>
            <p:nvPr/>
          </p:nvSpPr>
          <p:spPr>
            <a:xfrm rot="0">
              <a:off x="176775" y="2480765"/>
              <a:ext cx="1028018" cy="29847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36"/>
                </a:lnSpc>
                <a:spcBef>
                  <a:spcPct val="0"/>
                </a:spcBef>
              </a:pPr>
              <a:r>
                <a:rPr lang="en-US" b="true" sz="1311" spc="26" u="sng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ประเด็น</a:t>
              </a:r>
            </a:p>
          </p:txBody>
        </p:sp>
        <p:sp>
          <p:nvSpPr>
            <p:cNvPr name="TextBox 89" id="89"/>
            <p:cNvSpPr txBox="true"/>
            <p:nvPr/>
          </p:nvSpPr>
          <p:spPr>
            <a:xfrm rot="0">
              <a:off x="4497734" y="144274"/>
              <a:ext cx="1093393" cy="34498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081"/>
                </a:lnSpc>
              </a:pPr>
              <a:r>
                <a:rPr lang="en-US" b="true" sz="772" spc="15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การนำยุทธศาสตร์</a:t>
              </a:r>
            </a:p>
            <a:p>
              <a:pPr algn="ctr">
                <a:lnSpc>
                  <a:spcPts val="1081"/>
                </a:lnSpc>
                <a:spcBef>
                  <a:spcPct val="0"/>
                </a:spcBef>
              </a:pPr>
              <a:r>
                <a:rPr lang="en-US" b="true" sz="772" spc="15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มาสู่การปฏิบัติ</a:t>
              </a: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458527" y="1067473"/>
            <a:ext cx="3031650" cy="5587652"/>
            <a:chOff x="0" y="0"/>
            <a:chExt cx="4042200" cy="7450202"/>
          </a:xfrm>
        </p:grpSpPr>
        <p:grpSp>
          <p:nvGrpSpPr>
            <p:cNvPr name="Group 91" id="91"/>
            <p:cNvGrpSpPr/>
            <p:nvPr/>
          </p:nvGrpSpPr>
          <p:grpSpPr>
            <a:xfrm rot="0">
              <a:off x="59874" y="4829078"/>
              <a:ext cx="3953430" cy="1195779"/>
              <a:chOff x="0" y="0"/>
              <a:chExt cx="1191519" cy="360394"/>
            </a:xfrm>
          </p:grpSpPr>
          <p:sp>
            <p:nvSpPr>
              <p:cNvPr name="Freeform 92" id="92"/>
              <p:cNvSpPr/>
              <p:nvPr/>
            </p:nvSpPr>
            <p:spPr>
              <a:xfrm flipH="false" flipV="false" rot="0">
                <a:off x="0" y="0"/>
                <a:ext cx="1191519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1191519">
                    <a:moveTo>
                      <a:pt x="0" y="0"/>
                    </a:moveTo>
                    <a:lnTo>
                      <a:pt x="1191519" y="0"/>
                    </a:lnTo>
                    <a:lnTo>
                      <a:pt x="1191519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93" id="93"/>
              <p:cNvSpPr txBox="true"/>
              <p:nvPr/>
            </p:nvSpPr>
            <p:spPr>
              <a:xfrm>
                <a:off x="0" y="-38100"/>
                <a:ext cx="1191519" cy="398494"/>
              </a:xfrm>
              <a:prstGeom prst="rect">
                <a:avLst/>
              </a:prstGeom>
            </p:spPr>
            <p:txBody>
              <a:bodyPr anchor="ctr" rtlCol="false" tIns="35006" lIns="35006" bIns="35006" rIns="3500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94" id="94"/>
            <p:cNvGrpSpPr/>
            <p:nvPr/>
          </p:nvGrpSpPr>
          <p:grpSpPr>
            <a:xfrm rot="0">
              <a:off x="3944651" y="4832826"/>
              <a:ext cx="88556" cy="1195779"/>
              <a:chOff x="0" y="0"/>
              <a:chExt cx="26690" cy="360394"/>
            </a:xfrm>
          </p:grpSpPr>
          <p:sp>
            <p:nvSpPr>
              <p:cNvPr name="Freeform 95" id="95"/>
              <p:cNvSpPr/>
              <p:nvPr/>
            </p:nvSpPr>
            <p:spPr>
              <a:xfrm flipH="false" flipV="false" rot="0">
                <a:off x="0" y="0"/>
                <a:ext cx="26690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8DF8C"/>
              </a:solidFill>
            </p:spPr>
          </p:sp>
          <p:sp>
            <p:nvSpPr>
              <p:cNvPr name="TextBox 96" id="96"/>
              <p:cNvSpPr txBox="true"/>
              <p:nvPr/>
            </p:nvSpPr>
            <p:spPr>
              <a:xfrm>
                <a:off x="0" y="-38100"/>
                <a:ext cx="26690" cy="398494"/>
              </a:xfrm>
              <a:prstGeom prst="rect">
                <a:avLst/>
              </a:prstGeom>
            </p:spPr>
            <p:txBody>
              <a:bodyPr anchor="ctr" rtlCol="false" tIns="35006" lIns="35006" bIns="35006" rIns="3500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97" id="97"/>
            <p:cNvGrpSpPr/>
            <p:nvPr/>
          </p:nvGrpSpPr>
          <p:grpSpPr>
            <a:xfrm rot="0">
              <a:off x="0" y="6228158"/>
              <a:ext cx="4033208" cy="1212544"/>
              <a:chOff x="0" y="0"/>
              <a:chExt cx="1198756" cy="360394"/>
            </a:xfrm>
          </p:grpSpPr>
          <p:sp>
            <p:nvSpPr>
              <p:cNvPr name="Freeform 98" id="98"/>
              <p:cNvSpPr/>
              <p:nvPr/>
            </p:nvSpPr>
            <p:spPr>
              <a:xfrm flipH="false" flipV="false" rot="0">
                <a:off x="0" y="0"/>
                <a:ext cx="1198756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1198756">
                    <a:moveTo>
                      <a:pt x="0" y="0"/>
                    </a:moveTo>
                    <a:lnTo>
                      <a:pt x="1198756" y="0"/>
                    </a:lnTo>
                    <a:lnTo>
                      <a:pt x="1198756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99" id="99"/>
              <p:cNvSpPr txBox="true"/>
              <p:nvPr/>
            </p:nvSpPr>
            <p:spPr>
              <a:xfrm>
                <a:off x="0" y="-47625"/>
                <a:ext cx="1198756" cy="408019"/>
              </a:xfrm>
              <a:prstGeom prst="rect">
                <a:avLst/>
              </a:prstGeom>
            </p:spPr>
            <p:txBody>
              <a:bodyPr anchor="ctr" rtlCol="false" tIns="35496" lIns="35496" bIns="35496" rIns="35496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00" id="100"/>
            <p:cNvGrpSpPr/>
            <p:nvPr/>
          </p:nvGrpSpPr>
          <p:grpSpPr>
            <a:xfrm rot="0">
              <a:off x="3944651" y="6228158"/>
              <a:ext cx="88556" cy="1222044"/>
              <a:chOff x="0" y="0"/>
              <a:chExt cx="26321" cy="363218"/>
            </a:xfrm>
          </p:grpSpPr>
          <p:sp>
            <p:nvSpPr>
              <p:cNvPr name="Freeform 101" id="101"/>
              <p:cNvSpPr/>
              <p:nvPr/>
            </p:nvSpPr>
            <p:spPr>
              <a:xfrm flipH="false" flipV="false" rot="0">
                <a:off x="0" y="0"/>
                <a:ext cx="26321" cy="363218"/>
              </a:xfrm>
              <a:custGeom>
                <a:avLst/>
                <a:gdLst/>
                <a:ahLst/>
                <a:cxnLst/>
                <a:rect r="r" b="b" t="t" l="l"/>
                <a:pathLst>
                  <a:path h="363218" w="26321">
                    <a:moveTo>
                      <a:pt x="0" y="0"/>
                    </a:moveTo>
                    <a:lnTo>
                      <a:pt x="26321" y="0"/>
                    </a:lnTo>
                    <a:lnTo>
                      <a:pt x="26321" y="363218"/>
                    </a:lnTo>
                    <a:lnTo>
                      <a:pt x="0" y="363218"/>
                    </a:lnTo>
                    <a:close/>
                  </a:path>
                </a:pathLst>
              </a:custGeom>
              <a:solidFill>
                <a:srgbClr val="F8DF8C"/>
              </a:solidFill>
            </p:spPr>
          </p:sp>
          <p:sp>
            <p:nvSpPr>
              <p:cNvPr name="TextBox 102" id="102"/>
              <p:cNvSpPr txBox="true"/>
              <p:nvPr/>
            </p:nvSpPr>
            <p:spPr>
              <a:xfrm>
                <a:off x="0" y="-47625"/>
                <a:ext cx="26321" cy="410843"/>
              </a:xfrm>
              <a:prstGeom prst="rect">
                <a:avLst/>
              </a:prstGeom>
            </p:spPr>
            <p:txBody>
              <a:bodyPr anchor="ctr" rtlCol="false" tIns="35496" lIns="35496" bIns="35496" rIns="35496"/>
              <a:lstStyle/>
              <a:p>
                <a:pPr algn="ctr">
                  <a:lnSpc>
                    <a:spcPts val="280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03" id="103"/>
            <p:cNvGrpSpPr/>
            <p:nvPr/>
          </p:nvGrpSpPr>
          <p:grpSpPr>
            <a:xfrm rot="0">
              <a:off x="77730" y="0"/>
              <a:ext cx="1709434" cy="922630"/>
              <a:chOff x="0" y="0"/>
              <a:chExt cx="520093" cy="280709"/>
            </a:xfrm>
          </p:grpSpPr>
          <p:sp>
            <p:nvSpPr>
              <p:cNvPr name="Freeform 104" id="104"/>
              <p:cNvSpPr/>
              <p:nvPr/>
            </p:nvSpPr>
            <p:spPr>
              <a:xfrm flipH="false" flipV="false" rot="0">
                <a:off x="0" y="0"/>
                <a:ext cx="520093" cy="280709"/>
              </a:xfrm>
              <a:custGeom>
                <a:avLst/>
                <a:gdLst/>
                <a:ahLst/>
                <a:cxnLst/>
                <a:rect r="r" b="b" t="t" l="l"/>
                <a:pathLst>
                  <a:path h="280709" w="520093">
                    <a:moveTo>
                      <a:pt x="138147" y="0"/>
                    </a:moveTo>
                    <a:lnTo>
                      <a:pt x="381947" y="0"/>
                    </a:lnTo>
                    <a:cubicBezTo>
                      <a:pt x="418585" y="0"/>
                      <a:pt x="453724" y="14555"/>
                      <a:pt x="479631" y="40462"/>
                    </a:cubicBezTo>
                    <a:cubicBezTo>
                      <a:pt x="505539" y="66370"/>
                      <a:pt x="520093" y="101508"/>
                      <a:pt x="520093" y="138147"/>
                    </a:cubicBezTo>
                    <a:lnTo>
                      <a:pt x="520093" y="142563"/>
                    </a:lnTo>
                    <a:cubicBezTo>
                      <a:pt x="520093" y="179201"/>
                      <a:pt x="505539" y="214339"/>
                      <a:pt x="479631" y="240247"/>
                    </a:cubicBezTo>
                    <a:cubicBezTo>
                      <a:pt x="453724" y="266154"/>
                      <a:pt x="418585" y="280709"/>
                      <a:pt x="381947" y="280709"/>
                    </a:cubicBezTo>
                    <a:lnTo>
                      <a:pt x="138147" y="280709"/>
                    </a:lnTo>
                    <a:cubicBezTo>
                      <a:pt x="101508" y="280709"/>
                      <a:pt x="66370" y="266154"/>
                      <a:pt x="40462" y="240247"/>
                    </a:cubicBezTo>
                    <a:cubicBezTo>
                      <a:pt x="14555" y="214339"/>
                      <a:pt x="0" y="179201"/>
                      <a:pt x="0" y="142563"/>
                    </a:cubicBezTo>
                    <a:lnTo>
                      <a:pt x="0" y="138147"/>
                    </a:lnTo>
                    <a:cubicBezTo>
                      <a:pt x="0" y="101508"/>
                      <a:pt x="14555" y="66370"/>
                      <a:pt x="40462" y="40462"/>
                    </a:cubicBezTo>
                    <a:cubicBezTo>
                      <a:pt x="66370" y="14555"/>
                      <a:pt x="101508" y="0"/>
                      <a:pt x="138147" y="0"/>
                    </a:cubicBezTo>
                    <a:close/>
                  </a:path>
                </a:pathLst>
              </a:custGeom>
              <a:solidFill>
                <a:srgbClr val="F8DF8C"/>
              </a:solidFill>
            </p:spPr>
          </p:sp>
          <p:sp>
            <p:nvSpPr>
              <p:cNvPr name="TextBox 105" id="105"/>
              <p:cNvSpPr txBox="true"/>
              <p:nvPr/>
            </p:nvSpPr>
            <p:spPr>
              <a:xfrm>
                <a:off x="0" y="-38100"/>
                <a:ext cx="520093" cy="318809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06" id="106"/>
            <p:cNvGrpSpPr/>
            <p:nvPr/>
          </p:nvGrpSpPr>
          <p:grpSpPr>
            <a:xfrm rot="0">
              <a:off x="77730" y="519242"/>
              <a:ext cx="3964471" cy="1184538"/>
              <a:chOff x="0" y="0"/>
              <a:chExt cx="1206186" cy="360394"/>
            </a:xfrm>
          </p:grpSpPr>
          <p:sp>
            <p:nvSpPr>
              <p:cNvPr name="Freeform 107" id="107"/>
              <p:cNvSpPr/>
              <p:nvPr/>
            </p:nvSpPr>
            <p:spPr>
              <a:xfrm flipH="false" flipV="false" rot="0">
                <a:off x="0" y="0"/>
                <a:ext cx="1206186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1206186">
                    <a:moveTo>
                      <a:pt x="0" y="0"/>
                    </a:moveTo>
                    <a:lnTo>
                      <a:pt x="1206186" y="0"/>
                    </a:lnTo>
                    <a:lnTo>
                      <a:pt x="1206186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108" id="108"/>
              <p:cNvSpPr txBox="true"/>
              <p:nvPr/>
            </p:nvSpPr>
            <p:spPr>
              <a:xfrm>
                <a:off x="0" y="-38100"/>
                <a:ext cx="1206186" cy="398494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09" id="109"/>
            <p:cNvGrpSpPr/>
            <p:nvPr/>
          </p:nvGrpSpPr>
          <p:grpSpPr>
            <a:xfrm rot="0">
              <a:off x="3954476" y="515530"/>
              <a:ext cx="87724" cy="1184538"/>
              <a:chOff x="0" y="0"/>
              <a:chExt cx="26690" cy="360394"/>
            </a:xfrm>
          </p:grpSpPr>
          <p:sp>
            <p:nvSpPr>
              <p:cNvPr name="Freeform 110" id="110"/>
              <p:cNvSpPr/>
              <p:nvPr/>
            </p:nvSpPr>
            <p:spPr>
              <a:xfrm flipH="false" flipV="false" rot="0">
                <a:off x="0" y="0"/>
                <a:ext cx="26690" cy="360394"/>
              </a:xfrm>
              <a:custGeom>
                <a:avLst/>
                <a:gdLst/>
                <a:ahLst/>
                <a:cxnLst/>
                <a:rect r="r" b="b" t="t" l="l"/>
                <a:pathLst>
                  <a:path h="360394" w="26690">
                    <a:moveTo>
                      <a:pt x="0" y="0"/>
                    </a:moveTo>
                    <a:lnTo>
                      <a:pt x="26690" y="0"/>
                    </a:lnTo>
                    <a:lnTo>
                      <a:pt x="26690" y="360394"/>
                    </a:lnTo>
                    <a:lnTo>
                      <a:pt x="0" y="360394"/>
                    </a:lnTo>
                    <a:close/>
                  </a:path>
                </a:pathLst>
              </a:custGeom>
              <a:solidFill>
                <a:srgbClr val="F8DF8C"/>
              </a:solidFill>
            </p:spPr>
          </p:sp>
          <p:sp>
            <p:nvSpPr>
              <p:cNvPr name="TextBox 111" id="111"/>
              <p:cNvSpPr txBox="true"/>
              <p:nvPr/>
            </p:nvSpPr>
            <p:spPr>
              <a:xfrm>
                <a:off x="0" y="-38100"/>
                <a:ext cx="26690" cy="398494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12" id="112"/>
            <p:cNvGrpSpPr/>
            <p:nvPr/>
          </p:nvGrpSpPr>
          <p:grpSpPr>
            <a:xfrm rot="0">
              <a:off x="59874" y="1850795"/>
              <a:ext cx="3964471" cy="2902895"/>
              <a:chOff x="0" y="0"/>
              <a:chExt cx="1206186" cy="883202"/>
            </a:xfrm>
          </p:grpSpPr>
          <p:sp>
            <p:nvSpPr>
              <p:cNvPr name="Freeform 113" id="113"/>
              <p:cNvSpPr/>
              <p:nvPr/>
            </p:nvSpPr>
            <p:spPr>
              <a:xfrm flipH="false" flipV="false" rot="0">
                <a:off x="0" y="0"/>
                <a:ext cx="1206186" cy="883202"/>
              </a:xfrm>
              <a:custGeom>
                <a:avLst/>
                <a:gdLst/>
                <a:ahLst/>
                <a:cxnLst/>
                <a:rect r="r" b="b" t="t" l="l"/>
                <a:pathLst>
                  <a:path h="883202" w="1206186">
                    <a:moveTo>
                      <a:pt x="0" y="0"/>
                    </a:moveTo>
                    <a:lnTo>
                      <a:pt x="1206186" y="0"/>
                    </a:lnTo>
                    <a:lnTo>
                      <a:pt x="1206186" y="883202"/>
                    </a:lnTo>
                    <a:lnTo>
                      <a:pt x="0" y="883202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114" id="114"/>
              <p:cNvSpPr txBox="true"/>
              <p:nvPr/>
            </p:nvSpPr>
            <p:spPr>
              <a:xfrm>
                <a:off x="0" y="-38100"/>
                <a:ext cx="1206186" cy="921302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15" id="115"/>
            <p:cNvGrpSpPr/>
            <p:nvPr/>
          </p:nvGrpSpPr>
          <p:grpSpPr>
            <a:xfrm rot="0">
              <a:off x="3944651" y="1850795"/>
              <a:ext cx="79693" cy="1446838"/>
              <a:chOff x="0" y="0"/>
              <a:chExt cx="24246" cy="440199"/>
            </a:xfrm>
          </p:grpSpPr>
          <p:sp>
            <p:nvSpPr>
              <p:cNvPr name="Freeform 116" id="116"/>
              <p:cNvSpPr/>
              <p:nvPr/>
            </p:nvSpPr>
            <p:spPr>
              <a:xfrm flipH="false" flipV="false" rot="0">
                <a:off x="0" y="0"/>
                <a:ext cx="24246" cy="440199"/>
              </a:xfrm>
              <a:custGeom>
                <a:avLst/>
                <a:gdLst/>
                <a:ahLst/>
                <a:cxnLst/>
                <a:rect r="r" b="b" t="t" l="l"/>
                <a:pathLst>
                  <a:path h="440199" w="24246">
                    <a:moveTo>
                      <a:pt x="0" y="0"/>
                    </a:moveTo>
                    <a:lnTo>
                      <a:pt x="24246" y="0"/>
                    </a:lnTo>
                    <a:lnTo>
                      <a:pt x="24246" y="440199"/>
                    </a:lnTo>
                    <a:lnTo>
                      <a:pt x="0" y="440199"/>
                    </a:lnTo>
                    <a:close/>
                  </a:path>
                </a:pathLst>
              </a:custGeom>
              <a:solidFill>
                <a:srgbClr val="F8DF8C"/>
              </a:solidFill>
            </p:spPr>
          </p:sp>
          <p:sp>
            <p:nvSpPr>
              <p:cNvPr name="TextBox 117" id="117"/>
              <p:cNvSpPr txBox="true"/>
              <p:nvPr/>
            </p:nvSpPr>
            <p:spPr>
              <a:xfrm>
                <a:off x="0" y="-38100"/>
                <a:ext cx="24246" cy="478299"/>
              </a:xfrm>
              <a:prstGeom prst="rect">
                <a:avLst/>
              </a:prstGeom>
            </p:spPr>
            <p:txBody>
              <a:bodyPr anchor="ctr" rtlCol="false" tIns="34676" lIns="34676" bIns="34676" rIns="34676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TextBox 118" id="118"/>
            <p:cNvSpPr txBox="true"/>
            <p:nvPr/>
          </p:nvSpPr>
          <p:spPr>
            <a:xfrm rot="0">
              <a:off x="1371427" y="3578532"/>
              <a:ext cx="2652918" cy="2316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แผนปฏิรูปประเทศ</a:t>
              </a:r>
            </a:p>
          </p:txBody>
        </p:sp>
        <p:sp>
          <p:nvSpPr>
            <p:cNvPr name="AutoShape 119" id="119"/>
            <p:cNvSpPr/>
            <p:nvPr/>
          </p:nvSpPr>
          <p:spPr>
            <a:xfrm>
              <a:off x="1389283" y="3364729"/>
              <a:ext cx="2454348" cy="0"/>
            </a:xfrm>
            <a:prstGeom prst="line">
              <a:avLst/>
            </a:prstGeom>
            <a:ln cap="flat" w="23243">
              <a:solidFill>
                <a:srgbClr val="404040"/>
              </a:solidFill>
              <a:prstDash val="sysDot"/>
              <a:headEnd type="none" len="sm" w="sm"/>
              <a:tailEnd type="none" len="sm" w="sm"/>
            </a:ln>
          </p:spPr>
        </p:sp>
        <p:grpSp>
          <p:nvGrpSpPr>
            <p:cNvPr name="Group 120" id="120"/>
            <p:cNvGrpSpPr/>
            <p:nvPr/>
          </p:nvGrpSpPr>
          <p:grpSpPr>
            <a:xfrm rot="0">
              <a:off x="3949277" y="3409222"/>
              <a:ext cx="79305" cy="579797"/>
              <a:chOff x="0" y="0"/>
              <a:chExt cx="16470" cy="120414"/>
            </a:xfrm>
          </p:grpSpPr>
          <p:sp>
            <p:nvSpPr>
              <p:cNvPr name="Freeform 121" id="121"/>
              <p:cNvSpPr/>
              <p:nvPr/>
            </p:nvSpPr>
            <p:spPr>
              <a:xfrm flipH="false" flipV="false" rot="0">
                <a:off x="0" y="0"/>
                <a:ext cx="16470" cy="120414"/>
              </a:xfrm>
              <a:custGeom>
                <a:avLst/>
                <a:gdLst/>
                <a:ahLst/>
                <a:cxnLst/>
                <a:rect r="r" b="b" t="t" l="l"/>
                <a:pathLst>
                  <a:path h="120414" w="16470">
                    <a:moveTo>
                      <a:pt x="0" y="0"/>
                    </a:moveTo>
                    <a:lnTo>
                      <a:pt x="16470" y="0"/>
                    </a:lnTo>
                    <a:lnTo>
                      <a:pt x="16470" y="120414"/>
                    </a:lnTo>
                    <a:lnTo>
                      <a:pt x="0" y="120414"/>
                    </a:lnTo>
                    <a:close/>
                  </a:path>
                </a:pathLst>
              </a:custGeom>
              <a:solidFill>
                <a:srgbClr val="F8DF8C"/>
              </a:solidFill>
            </p:spPr>
          </p:sp>
          <p:sp>
            <p:nvSpPr>
              <p:cNvPr name="TextBox 122" id="122"/>
              <p:cNvSpPr txBox="true"/>
              <p:nvPr/>
            </p:nvSpPr>
            <p:spPr>
              <a:xfrm>
                <a:off x="0" y="-38100"/>
                <a:ext cx="16470" cy="158514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23" id="123"/>
            <p:cNvGrpSpPr/>
            <p:nvPr/>
          </p:nvGrpSpPr>
          <p:grpSpPr>
            <a:xfrm rot="0">
              <a:off x="3944651" y="4109864"/>
              <a:ext cx="80035" cy="643827"/>
              <a:chOff x="0" y="0"/>
              <a:chExt cx="16622" cy="133712"/>
            </a:xfrm>
          </p:grpSpPr>
          <p:sp>
            <p:nvSpPr>
              <p:cNvPr name="Freeform 124" id="124"/>
              <p:cNvSpPr/>
              <p:nvPr/>
            </p:nvSpPr>
            <p:spPr>
              <a:xfrm flipH="false" flipV="false" rot="0">
                <a:off x="0" y="0"/>
                <a:ext cx="16622" cy="133712"/>
              </a:xfrm>
              <a:custGeom>
                <a:avLst/>
                <a:gdLst/>
                <a:ahLst/>
                <a:cxnLst/>
                <a:rect r="r" b="b" t="t" l="l"/>
                <a:pathLst>
                  <a:path h="133712" w="16622">
                    <a:moveTo>
                      <a:pt x="0" y="0"/>
                    </a:moveTo>
                    <a:lnTo>
                      <a:pt x="16622" y="0"/>
                    </a:lnTo>
                    <a:lnTo>
                      <a:pt x="16622" y="133712"/>
                    </a:lnTo>
                    <a:lnTo>
                      <a:pt x="0" y="133712"/>
                    </a:lnTo>
                    <a:close/>
                  </a:path>
                </a:pathLst>
              </a:custGeom>
              <a:solidFill>
                <a:srgbClr val="F8DF8C"/>
              </a:solidFill>
            </p:spPr>
          </p:sp>
          <p:sp>
            <p:nvSpPr>
              <p:cNvPr name="TextBox 125" id="125"/>
              <p:cNvSpPr txBox="true"/>
              <p:nvPr/>
            </p:nvSpPr>
            <p:spPr>
              <a:xfrm>
                <a:off x="0" y="-38100"/>
                <a:ext cx="16622" cy="171812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AutoShape 126" id="126"/>
            <p:cNvSpPr/>
            <p:nvPr/>
          </p:nvSpPr>
          <p:spPr>
            <a:xfrm>
              <a:off x="1371427" y="4030994"/>
              <a:ext cx="2454348" cy="0"/>
            </a:xfrm>
            <a:prstGeom prst="line">
              <a:avLst/>
            </a:prstGeom>
            <a:ln cap="flat" w="23243">
              <a:solidFill>
                <a:srgbClr val="404040"/>
              </a:solidFill>
              <a:prstDash val="sysDot"/>
              <a:headEnd type="none" len="sm" w="sm"/>
              <a:tailEnd type="none" len="sm" w="sm"/>
            </a:ln>
          </p:spPr>
        </p:sp>
        <p:grpSp>
          <p:nvGrpSpPr>
            <p:cNvPr name="Group 127" id="127"/>
            <p:cNvGrpSpPr/>
            <p:nvPr/>
          </p:nvGrpSpPr>
          <p:grpSpPr>
            <a:xfrm rot="0">
              <a:off x="1491405" y="5160449"/>
              <a:ext cx="624846" cy="624846"/>
              <a:chOff x="0" y="0"/>
              <a:chExt cx="812800" cy="812800"/>
            </a:xfrm>
          </p:grpSpPr>
          <p:sp>
            <p:nvSpPr>
              <p:cNvPr name="Freeform 128" id="12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DE59">
                  <a:alpha val="89804"/>
                </a:srgbClr>
              </a:solidFill>
            </p:spPr>
          </p:sp>
          <p:sp>
            <p:nvSpPr>
              <p:cNvPr name="TextBox 129" id="129"/>
              <p:cNvSpPr txBox="true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99"/>
                  </a:lnSpc>
                </a:pPr>
              </a:p>
            </p:txBody>
          </p:sp>
        </p:grpSp>
        <p:sp>
          <p:nvSpPr>
            <p:cNvPr name="Freeform 130" id="130"/>
            <p:cNvSpPr/>
            <p:nvPr/>
          </p:nvSpPr>
          <p:spPr>
            <a:xfrm flipH="false" flipV="false" rot="5400000">
              <a:off x="1966268" y="5161145"/>
              <a:ext cx="712893" cy="578334"/>
            </a:xfrm>
            <a:custGeom>
              <a:avLst/>
              <a:gdLst/>
              <a:ahLst/>
              <a:cxnLst/>
              <a:rect r="r" b="b" t="t" l="l"/>
              <a:pathLst>
                <a:path h="578334" w="712893">
                  <a:moveTo>
                    <a:pt x="0" y="0"/>
                  </a:moveTo>
                  <a:lnTo>
                    <a:pt x="712893" y="0"/>
                  </a:lnTo>
                  <a:lnTo>
                    <a:pt x="712893" y="578334"/>
                  </a:lnTo>
                  <a:lnTo>
                    <a:pt x="0" y="57833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1" id="131"/>
            <p:cNvSpPr txBox="true"/>
            <p:nvPr/>
          </p:nvSpPr>
          <p:spPr>
            <a:xfrm rot="0">
              <a:off x="2712048" y="5058525"/>
              <a:ext cx="940819" cy="79203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89"/>
                </a:lnSpc>
              </a:pPr>
              <a:r>
                <a:rPr lang="en-US" sz="1135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ระยะสั้น </a:t>
              </a:r>
            </a:p>
            <a:p>
              <a:pPr algn="l">
                <a:lnSpc>
                  <a:spcPts val="1589"/>
                </a:lnSpc>
              </a:pPr>
              <a:r>
                <a:rPr lang="en-US" sz="1135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ระยะกลาง</a:t>
              </a:r>
            </a:p>
            <a:p>
              <a:pPr algn="l">
                <a:lnSpc>
                  <a:spcPts val="1589"/>
                </a:lnSpc>
              </a:pPr>
              <a:r>
                <a:rPr lang="en-US" sz="1135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ระยะยาว</a:t>
              </a:r>
            </a:p>
          </p:txBody>
        </p:sp>
        <p:sp>
          <p:nvSpPr>
            <p:cNvPr name="TextBox 132" id="132"/>
            <p:cNvSpPr txBox="true"/>
            <p:nvPr/>
          </p:nvSpPr>
          <p:spPr>
            <a:xfrm rot="0">
              <a:off x="189907" y="5106250"/>
              <a:ext cx="1037774" cy="61083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53"/>
                </a:lnSpc>
                <a:spcBef>
                  <a:spcPct val="0"/>
                </a:spcBef>
              </a:pPr>
              <a:r>
                <a:rPr lang="en-US" b="true" sz="1324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นโยบายรัฐบาล</a:t>
              </a:r>
            </a:p>
          </p:txBody>
        </p:sp>
        <p:sp>
          <p:nvSpPr>
            <p:cNvPr name="TextBox 133" id="133"/>
            <p:cNvSpPr txBox="true"/>
            <p:nvPr/>
          </p:nvSpPr>
          <p:spPr>
            <a:xfrm rot="0">
              <a:off x="1411459" y="6544025"/>
              <a:ext cx="2561951" cy="69165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81"/>
                </a:lnSpc>
              </a:pPr>
              <a:r>
                <a:rPr lang="en-US" sz="1150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แผนปฏิบัติการสำนักงานส่งเสริมวิสาหกิจเพื่อสังคม ประจำปี </a:t>
              </a:r>
            </a:p>
            <a:p>
              <a:pPr algn="l">
                <a:lnSpc>
                  <a:spcPts val="1381"/>
                </a:lnSpc>
              </a:pPr>
              <a:r>
                <a:rPr lang="en-US" sz="1150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งบประมาณ พ.ศ. 2568</a:t>
              </a:r>
            </a:p>
          </p:txBody>
        </p:sp>
        <p:sp>
          <p:nvSpPr>
            <p:cNvPr name="TextBox 134" id="134"/>
            <p:cNvSpPr txBox="true"/>
            <p:nvPr/>
          </p:nvSpPr>
          <p:spPr>
            <a:xfrm rot="0">
              <a:off x="197784" y="6524975"/>
              <a:ext cx="1052323" cy="60933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79"/>
                </a:lnSpc>
              </a:pPr>
              <a:r>
                <a:rPr lang="en-US" b="true" sz="1342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แผน</a:t>
              </a:r>
            </a:p>
            <a:p>
              <a:pPr algn="ctr">
                <a:lnSpc>
                  <a:spcPts val="1879"/>
                </a:lnSpc>
                <a:spcBef>
                  <a:spcPct val="0"/>
                </a:spcBef>
              </a:pPr>
              <a:r>
                <a:rPr lang="en-US" b="true" sz="1342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ระดับที่ 3</a:t>
              </a:r>
            </a:p>
          </p:txBody>
        </p:sp>
        <p:sp>
          <p:nvSpPr>
            <p:cNvPr name="TextBox 135" id="135"/>
            <p:cNvSpPr txBox="true"/>
            <p:nvPr/>
          </p:nvSpPr>
          <p:spPr>
            <a:xfrm rot="0">
              <a:off x="265014" y="92098"/>
              <a:ext cx="1928499" cy="30306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36"/>
                </a:lnSpc>
                <a:spcBef>
                  <a:spcPct val="0"/>
                </a:spcBef>
              </a:pPr>
              <a:r>
                <a:rPr lang="en-US" b="true" sz="1311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ระดับของแผน</a:t>
              </a:r>
            </a:p>
          </p:txBody>
        </p:sp>
        <p:sp>
          <p:nvSpPr>
            <p:cNvPr name="TextBox 136" id="136"/>
            <p:cNvSpPr txBox="true"/>
            <p:nvPr/>
          </p:nvSpPr>
          <p:spPr>
            <a:xfrm rot="0">
              <a:off x="1389283" y="987211"/>
              <a:ext cx="1670170" cy="2316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ยุทธศาสตร์ชาติ 20 ปี</a:t>
              </a:r>
            </a:p>
          </p:txBody>
        </p:sp>
        <p:sp>
          <p:nvSpPr>
            <p:cNvPr name="TextBox 137" id="137"/>
            <p:cNvSpPr txBox="true"/>
            <p:nvPr/>
          </p:nvSpPr>
          <p:spPr>
            <a:xfrm rot="0">
              <a:off x="77730" y="786026"/>
              <a:ext cx="1028018" cy="6054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36"/>
                </a:lnSpc>
              </a:pPr>
              <a:r>
                <a:rPr lang="en-US" b="true" sz="1311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แผน</a:t>
              </a:r>
            </a:p>
            <a:p>
              <a:pPr algn="ctr">
                <a:lnSpc>
                  <a:spcPts val="1836"/>
                </a:lnSpc>
                <a:spcBef>
                  <a:spcPct val="0"/>
                </a:spcBef>
              </a:pPr>
              <a:r>
                <a:rPr lang="en-US" b="true" sz="1311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ระดับที่ 1</a:t>
              </a:r>
            </a:p>
          </p:txBody>
        </p:sp>
        <p:sp>
          <p:nvSpPr>
            <p:cNvPr name="TextBox 138" id="138"/>
            <p:cNvSpPr txBox="true"/>
            <p:nvPr/>
          </p:nvSpPr>
          <p:spPr>
            <a:xfrm rot="0">
              <a:off x="1371427" y="2100352"/>
              <a:ext cx="2652918" cy="2316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แผนแม่บทภายใต้ยุทธศาสตร์ชาติ</a:t>
              </a:r>
            </a:p>
          </p:txBody>
        </p:sp>
        <p:sp>
          <p:nvSpPr>
            <p:cNvPr name="TextBox 139" id="139"/>
            <p:cNvSpPr txBox="true"/>
            <p:nvPr/>
          </p:nvSpPr>
          <p:spPr>
            <a:xfrm rot="0">
              <a:off x="124279" y="2123148"/>
              <a:ext cx="1028018" cy="60544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36"/>
                </a:lnSpc>
              </a:pPr>
              <a:r>
                <a:rPr lang="en-US" b="true" sz="1311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แผน</a:t>
              </a:r>
            </a:p>
            <a:p>
              <a:pPr algn="ctr">
                <a:lnSpc>
                  <a:spcPts val="1836"/>
                </a:lnSpc>
                <a:spcBef>
                  <a:spcPct val="0"/>
                </a:spcBef>
              </a:pPr>
              <a:r>
                <a:rPr lang="en-US" b="true" sz="1311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ระดับที่ 2</a:t>
              </a:r>
            </a:p>
          </p:txBody>
        </p:sp>
        <p:sp>
          <p:nvSpPr>
            <p:cNvPr name="TextBox 140" id="140"/>
            <p:cNvSpPr txBox="true"/>
            <p:nvPr/>
          </p:nvSpPr>
          <p:spPr>
            <a:xfrm rot="0">
              <a:off x="1371427" y="4164966"/>
              <a:ext cx="2389869" cy="45377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49"/>
                </a:lnSpc>
              </a:pPr>
              <a:r>
                <a:rPr lang="en-US" sz="1124">
                  <a:solidFill>
                    <a:srgbClr val="404040"/>
                  </a:solidFill>
                  <a:latin typeface="Public Sans"/>
                  <a:ea typeface="Public Sans"/>
                  <a:cs typeface="Public Sans"/>
                  <a:sym typeface="Public Sans"/>
                </a:rPr>
                <a:t>แผนพัฒนาเศรษฐกิจและสังคมแห่งชาติ ฉบับที่ 13</a:t>
              </a:r>
            </a:p>
          </p:txBody>
        </p:sp>
        <p:sp>
          <p:nvSpPr>
            <p:cNvPr name="TextBox 141" id="141"/>
            <p:cNvSpPr txBox="true"/>
            <p:nvPr/>
          </p:nvSpPr>
          <p:spPr>
            <a:xfrm rot="0">
              <a:off x="1284941" y="5260644"/>
              <a:ext cx="1037774" cy="3020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53"/>
                </a:lnSpc>
                <a:spcBef>
                  <a:spcPct val="0"/>
                </a:spcBef>
              </a:pPr>
              <a:r>
                <a:rPr lang="en-US" b="true" sz="1324" spc="26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กรอบ</a:t>
              </a:r>
            </a:p>
          </p:txBody>
        </p:sp>
      </p:grpSp>
      <p:sp>
        <p:nvSpPr>
          <p:cNvPr name="Freeform 142" id="142"/>
          <p:cNvSpPr/>
          <p:nvPr/>
        </p:nvSpPr>
        <p:spPr>
          <a:xfrm flipH="false" flipV="false" rot="-10800000">
            <a:off x="3924956" y="9508545"/>
            <a:ext cx="2162486" cy="3094792"/>
          </a:xfrm>
          <a:custGeom>
            <a:avLst/>
            <a:gdLst/>
            <a:ahLst/>
            <a:cxnLst/>
            <a:rect r="r" b="b" t="t" l="l"/>
            <a:pathLst>
              <a:path h="3094792" w="2162486">
                <a:moveTo>
                  <a:pt x="0" y="0"/>
                </a:moveTo>
                <a:lnTo>
                  <a:pt x="2162485" y="0"/>
                </a:lnTo>
                <a:lnTo>
                  <a:pt x="2162485" y="3094792"/>
                </a:lnTo>
                <a:lnTo>
                  <a:pt x="0" y="309479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85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3" id="143"/>
          <p:cNvSpPr/>
          <p:nvPr/>
        </p:nvSpPr>
        <p:spPr>
          <a:xfrm flipH="true" flipV="false" rot="-10800000">
            <a:off x="4856230" y="9508545"/>
            <a:ext cx="2162486" cy="3094792"/>
          </a:xfrm>
          <a:custGeom>
            <a:avLst/>
            <a:gdLst/>
            <a:ahLst/>
            <a:cxnLst/>
            <a:rect r="r" b="b" t="t" l="l"/>
            <a:pathLst>
              <a:path h="3094792" w="2162486">
                <a:moveTo>
                  <a:pt x="2162486" y="0"/>
                </a:moveTo>
                <a:lnTo>
                  <a:pt x="0" y="0"/>
                </a:lnTo>
                <a:lnTo>
                  <a:pt x="0" y="3094792"/>
                </a:lnTo>
                <a:lnTo>
                  <a:pt x="2162486" y="3094792"/>
                </a:lnTo>
                <a:lnTo>
                  <a:pt x="2162486" y="0"/>
                </a:lnTo>
                <a:close/>
              </a:path>
            </a:pathLst>
          </a:custGeom>
          <a:blipFill>
            <a:blip r:embed="rId9">
              <a:alphaModFix amt="85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4" id="144"/>
          <p:cNvSpPr/>
          <p:nvPr/>
        </p:nvSpPr>
        <p:spPr>
          <a:xfrm flipH="false" flipV="false" rot="0">
            <a:off x="5738478" y="11938142"/>
            <a:ext cx="432693" cy="398619"/>
          </a:xfrm>
          <a:custGeom>
            <a:avLst/>
            <a:gdLst/>
            <a:ahLst/>
            <a:cxnLst/>
            <a:rect r="r" b="b" t="t" l="l"/>
            <a:pathLst>
              <a:path h="398619" w="432693">
                <a:moveTo>
                  <a:pt x="0" y="0"/>
                </a:moveTo>
                <a:lnTo>
                  <a:pt x="432693" y="0"/>
                </a:lnTo>
                <a:lnTo>
                  <a:pt x="432693" y="398619"/>
                </a:lnTo>
                <a:lnTo>
                  <a:pt x="0" y="398619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45" id="145"/>
          <p:cNvSpPr/>
          <p:nvPr/>
        </p:nvSpPr>
        <p:spPr>
          <a:xfrm flipH="false" flipV="false" rot="0">
            <a:off x="4161346" y="10420501"/>
            <a:ext cx="426127" cy="420801"/>
          </a:xfrm>
          <a:custGeom>
            <a:avLst/>
            <a:gdLst/>
            <a:ahLst/>
            <a:cxnLst/>
            <a:rect r="r" b="b" t="t" l="l"/>
            <a:pathLst>
              <a:path h="420801" w="426127">
                <a:moveTo>
                  <a:pt x="0" y="0"/>
                </a:moveTo>
                <a:lnTo>
                  <a:pt x="426127" y="0"/>
                </a:lnTo>
                <a:lnTo>
                  <a:pt x="426127" y="420801"/>
                </a:lnTo>
                <a:lnTo>
                  <a:pt x="0" y="420801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46" id="146"/>
          <p:cNvSpPr/>
          <p:nvPr/>
        </p:nvSpPr>
        <p:spPr>
          <a:xfrm flipH="false" flipV="false" rot="0">
            <a:off x="4161346" y="11264368"/>
            <a:ext cx="424089" cy="413449"/>
          </a:xfrm>
          <a:custGeom>
            <a:avLst/>
            <a:gdLst/>
            <a:ahLst/>
            <a:cxnLst/>
            <a:rect r="r" b="b" t="t" l="l"/>
            <a:pathLst>
              <a:path h="413449" w="424089">
                <a:moveTo>
                  <a:pt x="0" y="0"/>
                </a:moveTo>
                <a:lnTo>
                  <a:pt x="424089" y="0"/>
                </a:lnTo>
                <a:lnTo>
                  <a:pt x="424089" y="413449"/>
                </a:lnTo>
                <a:lnTo>
                  <a:pt x="0" y="413449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-1579" t="-2076" r="-1362" b="-3514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47" id="147"/>
          <p:cNvSpPr/>
          <p:nvPr/>
        </p:nvSpPr>
        <p:spPr>
          <a:xfrm flipH="false" flipV="false" rot="0">
            <a:off x="6359362" y="11257966"/>
            <a:ext cx="424089" cy="426253"/>
          </a:xfrm>
          <a:custGeom>
            <a:avLst/>
            <a:gdLst/>
            <a:ahLst/>
            <a:cxnLst/>
            <a:rect r="r" b="b" t="t" l="l"/>
            <a:pathLst>
              <a:path h="426253" w="424089">
                <a:moveTo>
                  <a:pt x="0" y="0"/>
                </a:moveTo>
                <a:lnTo>
                  <a:pt x="424089" y="0"/>
                </a:lnTo>
                <a:lnTo>
                  <a:pt x="424089" y="426253"/>
                </a:lnTo>
                <a:lnTo>
                  <a:pt x="0" y="426253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-1742" t="-1421" r="-1872" b="-1668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48" id="148"/>
          <p:cNvSpPr/>
          <p:nvPr/>
        </p:nvSpPr>
        <p:spPr>
          <a:xfrm flipH="false" flipV="false" rot="0">
            <a:off x="4841265" y="11919234"/>
            <a:ext cx="424089" cy="417527"/>
          </a:xfrm>
          <a:custGeom>
            <a:avLst/>
            <a:gdLst/>
            <a:ahLst/>
            <a:cxnLst/>
            <a:rect r="r" b="b" t="t" l="l"/>
            <a:pathLst>
              <a:path h="417527" w="424089">
                <a:moveTo>
                  <a:pt x="0" y="0"/>
                </a:moveTo>
                <a:lnTo>
                  <a:pt x="424090" y="0"/>
                </a:lnTo>
                <a:lnTo>
                  <a:pt x="424090" y="417527"/>
                </a:lnTo>
                <a:lnTo>
                  <a:pt x="0" y="417527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-1161" t="-2036" r="-1538" b="-2276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49" id="149"/>
          <p:cNvSpPr/>
          <p:nvPr/>
        </p:nvSpPr>
        <p:spPr>
          <a:xfrm flipH="false" flipV="false" rot="0">
            <a:off x="6408904" y="10418857"/>
            <a:ext cx="410772" cy="424089"/>
          </a:xfrm>
          <a:custGeom>
            <a:avLst/>
            <a:gdLst/>
            <a:ahLst/>
            <a:cxnLst/>
            <a:rect r="r" b="b" t="t" l="l"/>
            <a:pathLst>
              <a:path h="424089" w="410772">
                <a:moveTo>
                  <a:pt x="0" y="0"/>
                </a:moveTo>
                <a:lnTo>
                  <a:pt x="410772" y="0"/>
                </a:lnTo>
                <a:lnTo>
                  <a:pt x="410772" y="424089"/>
                </a:lnTo>
                <a:lnTo>
                  <a:pt x="0" y="424089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 l="-2575" t="-1412" r="-3409" b="-1244"/>
            </a:stretch>
          </a:blipFill>
        </p:spPr>
      </p:sp>
      <p:sp>
        <p:nvSpPr>
          <p:cNvPr name="Freeform 150" id="150"/>
          <p:cNvSpPr/>
          <p:nvPr/>
        </p:nvSpPr>
        <p:spPr>
          <a:xfrm flipH="false" flipV="false" rot="0">
            <a:off x="5115658" y="10724105"/>
            <a:ext cx="794668" cy="746988"/>
          </a:xfrm>
          <a:custGeom>
            <a:avLst/>
            <a:gdLst/>
            <a:ahLst/>
            <a:cxnLst/>
            <a:rect r="r" b="b" t="t" l="l"/>
            <a:pathLst>
              <a:path h="746988" w="794668">
                <a:moveTo>
                  <a:pt x="0" y="0"/>
                </a:moveTo>
                <a:lnTo>
                  <a:pt x="794668" y="0"/>
                </a:lnTo>
                <a:lnTo>
                  <a:pt x="794668" y="746988"/>
                </a:lnTo>
                <a:lnTo>
                  <a:pt x="0" y="746988"/>
                </a:lnTo>
                <a:lnTo>
                  <a:pt x="0" y="0"/>
                </a:lnTo>
                <a:close/>
              </a:path>
            </a:pathLst>
          </a:custGeom>
          <a:blipFill>
            <a:blip r:embed="rId23">
              <a:alphaModFix amt="90000"/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151" id="151"/>
          <p:cNvGrpSpPr/>
          <p:nvPr/>
        </p:nvGrpSpPr>
        <p:grpSpPr>
          <a:xfrm rot="0">
            <a:off x="1747662" y="6553569"/>
            <a:ext cx="7875138" cy="2409235"/>
            <a:chOff x="0" y="0"/>
            <a:chExt cx="10500184" cy="3212313"/>
          </a:xfrm>
        </p:grpSpPr>
        <p:grpSp>
          <p:nvGrpSpPr>
            <p:cNvPr name="Group 152" id="152"/>
            <p:cNvGrpSpPr/>
            <p:nvPr/>
          </p:nvGrpSpPr>
          <p:grpSpPr>
            <a:xfrm rot="0">
              <a:off x="2660" y="537297"/>
              <a:ext cx="10123516" cy="2513295"/>
              <a:chOff x="0" y="0"/>
              <a:chExt cx="3307394" cy="821104"/>
            </a:xfrm>
          </p:grpSpPr>
          <p:sp>
            <p:nvSpPr>
              <p:cNvPr name="Freeform 153" id="153"/>
              <p:cNvSpPr/>
              <p:nvPr/>
            </p:nvSpPr>
            <p:spPr>
              <a:xfrm flipH="false" flipV="false" rot="0">
                <a:off x="0" y="0"/>
                <a:ext cx="3307395" cy="821104"/>
              </a:xfrm>
              <a:custGeom>
                <a:avLst/>
                <a:gdLst/>
                <a:ahLst/>
                <a:cxnLst/>
                <a:rect r="r" b="b" t="t" l="l"/>
                <a:pathLst>
                  <a:path h="821104" w="3307395">
                    <a:moveTo>
                      <a:pt x="3182934" y="821104"/>
                    </a:moveTo>
                    <a:lnTo>
                      <a:pt x="124460" y="821104"/>
                    </a:lnTo>
                    <a:cubicBezTo>
                      <a:pt x="55880" y="821104"/>
                      <a:pt x="0" y="765224"/>
                      <a:pt x="0" y="696644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3182935" y="0"/>
                    </a:lnTo>
                    <a:cubicBezTo>
                      <a:pt x="3251514" y="0"/>
                      <a:pt x="3307395" y="55880"/>
                      <a:pt x="3307395" y="124460"/>
                    </a:cubicBezTo>
                    <a:lnTo>
                      <a:pt x="3307395" y="696644"/>
                    </a:lnTo>
                    <a:cubicBezTo>
                      <a:pt x="3307395" y="765224"/>
                      <a:pt x="3251514" y="821104"/>
                      <a:pt x="3182935" y="821104"/>
                    </a:cubicBezTo>
                    <a:close/>
                  </a:path>
                </a:pathLst>
              </a:custGeom>
              <a:solidFill>
                <a:srgbClr val="FFC4BA"/>
              </a:solidFill>
            </p:spPr>
          </p:sp>
        </p:grpSp>
        <p:sp>
          <p:nvSpPr>
            <p:cNvPr name="TextBox 154" id="154"/>
            <p:cNvSpPr txBox="true"/>
            <p:nvPr/>
          </p:nvSpPr>
          <p:spPr>
            <a:xfrm rot="0">
              <a:off x="0" y="1303386"/>
              <a:ext cx="3656162" cy="9430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3"/>
                </a:lnSpc>
              </a:pPr>
              <a:r>
                <a:rPr lang="en-US" b="true" sz="2095">
                  <a:solidFill>
                    <a:srgbClr val="3C4C59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เป้าหมายการให้บริการหน่วยงาน</a:t>
              </a:r>
            </a:p>
          </p:txBody>
        </p:sp>
        <p:sp>
          <p:nvSpPr>
            <p:cNvPr name="TextBox 155" id="155"/>
            <p:cNvSpPr txBox="true"/>
            <p:nvPr/>
          </p:nvSpPr>
          <p:spPr>
            <a:xfrm rot="0">
              <a:off x="3656162" y="824596"/>
              <a:ext cx="5740276" cy="238771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301639" indent="-150819" lvl="1">
                <a:lnSpc>
                  <a:spcPts val="1955"/>
                </a:lnSpc>
                <a:buFont typeface="Arial"/>
                <a:buChar char="•"/>
              </a:pPr>
              <a:r>
                <a:rPr lang="en-US" sz="1397">
                  <a:solidFill>
                    <a:srgbClr val="000000"/>
                  </a:solidFill>
                  <a:latin typeface="Canva Sans"/>
                  <a:ea typeface="Canva Sans"/>
                  <a:cs typeface="Canva Sans"/>
                  <a:sym typeface="Canva Sans"/>
                </a:rPr>
                <a:t>องค์กรธุรกิจที่จดทะเบียนวิสาหกิจเพื่อสังคมเพิ่มขึ้น</a:t>
              </a:r>
            </a:p>
            <a:p>
              <a:pPr algn="l" marL="301639" indent="-150819" lvl="1">
                <a:lnSpc>
                  <a:spcPts val="2417"/>
                </a:lnSpc>
                <a:buFont typeface="Arial"/>
                <a:buChar char="•"/>
              </a:pPr>
              <a:r>
                <a:rPr lang="en-US" sz="1397">
                  <a:solidFill>
                    <a:srgbClr val="000000"/>
                  </a:solidFill>
                  <a:latin typeface="Canva Sans"/>
                  <a:ea typeface="Canva Sans"/>
                  <a:cs typeface="Canva Sans"/>
                  <a:sym typeface="Canva Sans"/>
                </a:rPr>
                <a:t>องค์กรธุรกิจเข้ามามีส่วนร่วมในการจ้างงานผู้ด้อยโอกาสทางสังคม</a:t>
              </a:r>
            </a:p>
            <a:p>
              <a:pPr algn="l" marL="301639" indent="-150819" lvl="1">
                <a:lnSpc>
                  <a:spcPts val="1955"/>
                </a:lnSpc>
                <a:buFont typeface="Arial"/>
                <a:buChar char="•"/>
              </a:pPr>
              <a:r>
                <a:rPr lang="en-US" sz="1397">
                  <a:solidFill>
                    <a:srgbClr val="000000"/>
                  </a:solidFill>
                  <a:latin typeface="Canva Sans"/>
                  <a:ea typeface="Canva Sans"/>
                  <a:cs typeface="Canva Sans"/>
                  <a:sym typeface="Canva Sans"/>
                </a:rPr>
                <a:t>สนับสนุนการบริหารจัดการวิสาหกิจเพื่อสังคมให้มีประสิทธิภาพและประสิทธิผล</a:t>
              </a:r>
            </a:p>
            <a:p>
              <a:pPr algn="l" marL="301639" indent="-150819" lvl="1">
                <a:lnSpc>
                  <a:spcPts val="1955"/>
                </a:lnSpc>
                <a:buFont typeface="Arial"/>
                <a:buChar char="•"/>
              </a:pPr>
              <a:r>
                <a:rPr lang="en-US" sz="1397">
                  <a:solidFill>
                    <a:srgbClr val="000000"/>
                  </a:solidFill>
                  <a:latin typeface="Canva Sans"/>
                  <a:ea typeface="Canva Sans"/>
                  <a:cs typeface="Canva Sans"/>
                  <a:sym typeface="Canva Sans"/>
                </a:rPr>
                <a:t>เพื่อเป็นค่าใช้จ่ายดำเนินการภาครัฐ</a:t>
              </a:r>
            </a:p>
            <a:p>
              <a:pPr algn="ctr" marL="0" indent="0" lvl="0">
                <a:lnSpc>
                  <a:spcPts val="1955"/>
                </a:lnSpc>
                <a:spcBef>
                  <a:spcPct val="0"/>
                </a:spcBef>
              </a:pPr>
            </a:p>
          </p:txBody>
        </p:sp>
        <p:grpSp>
          <p:nvGrpSpPr>
            <p:cNvPr name="Group 156" id="156"/>
            <p:cNvGrpSpPr/>
            <p:nvPr/>
          </p:nvGrpSpPr>
          <p:grpSpPr>
            <a:xfrm rot="0">
              <a:off x="9158698" y="0"/>
              <a:ext cx="1341486" cy="1341486"/>
              <a:chOff x="0" y="0"/>
              <a:chExt cx="812800" cy="812800"/>
            </a:xfrm>
          </p:grpSpPr>
          <p:sp>
            <p:nvSpPr>
              <p:cNvPr name="Freeform 157" id="15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CF9DC8"/>
              </a:solidFill>
            </p:spPr>
          </p:sp>
          <p:sp>
            <p:nvSpPr>
              <p:cNvPr name="TextBox 158" id="158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800"/>
                  </a:lnSpc>
                </a:pPr>
              </a:p>
            </p:txBody>
          </p:sp>
        </p:grpSp>
        <p:sp>
          <p:nvSpPr>
            <p:cNvPr name="Freeform 159" id="159"/>
            <p:cNvSpPr/>
            <p:nvPr/>
          </p:nvSpPr>
          <p:spPr>
            <a:xfrm flipH="false" flipV="false" rot="0">
              <a:off x="9333080" y="176753"/>
              <a:ext cx="997389" cy="997389"/>
            </a:xfrm>
            <a:custGeom>
              <a:avLst/>
              <a:gdLst/>
              <a:ahLst/>
              <a:cxnLst/>
              <a:rect r="r" b="b" t="t" l="l"/>
              <a:pathLst>
                <a:path h="997389" w="997389">
                  <a:moveTo>
                    <a:pt x="0" y="0"/>
                  </a:moveTo>
                  <a:lnTo>
                    <a:pt x="997389" y="0"/>
                  </a:lnTo>
                  <a:lnTo>
                    <a:pt x="997389" y="997389"/>
                  </a:lnTo>
                  <a:lnTo>
                    <a:pt x="0" y="9973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5">
                <a:extLst>
                  <a:ext uri="{96DAC541-7B7A-43D3-8B79-37D633B846F1}">
                    <asvg:svgBlip xmlns:asvg="http://schemas.microsoft.com/office/drawing/2016/SVG/main" r:embed="rId2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0" id="160"/>
            <p:cNvSpPr/>
            <p:nvPr/>
          </p:nvSpPr>
          <p:spPr>
            <a:xfrm flipH="false" flipV="false" rot="0">
              <a:off x="346011" y="1525296"/>
              <a:ext cx="3076000" cy="181275"/>
            </a:xfrm>
            <a:custGeom>
              <a:avLst/>
              <a:gdLst/>
              <a:ahLst/>
              <a:cxnLst/>
              <a:rect r="r" b="b" t="t" l="l"/>
              <a:pathLst>
                <a:path h="181275" w="3076000">
                  <a:moveTo>
                    <a:pt x="0" y="0"/>
                  </a:moveTo>
                  <a:lnTo>
                    <a:pt x="3076000" y="0"/>
                  </a:lnTo>
                  <a:lnTo>
                    <a:pt x="3076000" y="181275"/>
                  </a:lnTo>
                  <a:lnTo>
                    <a:pt x="0" y="18127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7000"/>
              </a:blip>
              <a:stretch>
                <a:fillRect l="-16072" t="-2742789" r="-16072" b="-88593"/>
              </a:stretch>
            </a:blipFill>
          </p:spPr>
        </p:sp>
        <p:sp>
          <p:nvSpPr>
            <p:cNvPr name="Freeform 161" id="161"/>
            <p:cNvSpPr/>
            <p:nvPr/>
          </p:nvSpPr>
          <p:spPr>
            <a:xfrm flipH="false" flipV="false" rot="0">
              <a:off x="986431" y="2170889"/>
              <a:ext cx="1677980" cy="86176"/>
            </a:xfrm>
            <a:custGeom>
              <a:avLst/>
              <a:gdLst/>
              <a:ahLst/>
              <a:cxnLst/>
              <a:rect r="r" b="b" t="t" l="l"/>
              <a:pathLst>
                <a:path h="86176" w="1677980">
                  <a:moveTo>
                    <a:pt x="0" y="0"/>
                  </a:moveTo>
                  <a:lnTo>
                    <a:pt x="1677980" y="0"/>
                  </a:lnTo>
                  <a:lnTo>
                    <a:pt x="1677980" y="86175"/>
                  </a:lnTo>
                  <a:lnTo>
                    <a:pt x="0" y="8617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43999"/>
              </a:blip>
              <a:stretch>
                <a:fillRect l="0" t="-2418236" r="0" b="-27275"/>
              </a:stretch>
            </a:blipFill>
          </p:spPr>
        </p:sp>
      </p:grpSp>
      <p:sp>
        <p:nvSpPr>
          <p:cNvPr name="TextBox 162" id="162"/>
          <p:cNvSpPr txBox="true"/>
          <p:nvPr/>
        </p:nvSpPr>
        <p:spPr>
          <a:xfrm rot="0">
            <a:off x="4068813" y="9019954"/>
            <a:ext cx="2888358" cy="3675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90"/>
              </a:lnSpc>
            </a:pPr>
            <a:r>
              <a:rPr lang="en-US" b="true" sz="2207">
                <a:solidFill>
                  <a:srgbClr val="3C4C59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ผลผลิต/โครงการ</a:t>
            </a:r>
          </a:p>
        </p:txBody>
      </p:sp>
      <p:sp>
        <p:nvSpPr>
          <p:cNvPr name="Freeform 163" id="163"/>
          <p:cNvSpPr/>
          <p:nvPr/>
        </p:nvSpPr>
        <p:spPr>
          <a:xfrm flipH="false" flipV="false" rot="0">
            <a:off x="4438033" y="9231876"/>
            <a:ext cx="2136164" cy="139629"/>
          </a:xfrm>
          <a:custGeom>
            <a:avLst/>
            <a:gdLst/>
            <a:ahLst/>
            <a:cxnLst/>
            <a:rect r="r" b="b" t="t" l="l"/>
            <a:pathLst>
              <a:path h="139629" w="2136164">
                <a:moveTo>
                  <a:pt x="0" y="0"/>
                </a:moveTo>
                <a:lnTo>
                  <a:pt x="2136164" y="0"/>
                </a:lnTo>
                <a:lnTo>
                  <a:pt x="2136164" y="139629"/>
                </a:lnTo>
                <a:lnTo>
                  <a:pt x="0" y="1396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2999"/>
            </a:blip>
            <a:stretch>
              <a:fillRect l="-16072" t="-2510764" r="-16072" b="-32145"/>
            </a:stretch>
          </a:blipFill>
        </p:spPr>
      </p:sp>
      <p:grpSp>
        <p:nvGrpSpPr>
          <p:cNvPr name="Group 164" id="164"/>
          <p:cNvGrpSpPr/>
          <p:nvPr/>
        </p:nvGrpSpPr>
        <p:grpSpPr>
          <a:xfrm rot="0">
            <a:off x="8531133" y="1854616"/>
            <a:ext cx="1369453" cy="292752"/>
            <a:chOff x="0" y="0"/>
            <a:chExt cx="1825938" cy="390336"/>
          </a:xfrm>
        </p:grpSpPr>
        <p:sp>
          <p:nvSpPr>
            <p:cNvPr name="TextBox 165" id="165"/>
            <p:cNvSpPr txBox="true"/>
            <p:nvPr/>
          </p:nvSpPr>
          <p:spPr>
            <a:xfrm rot="0">
              <a:off x="0" y="-9525"/>
              <a:ext cx="1825938" cy="39986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35"/>
                </a:lnSpc>
              </a:pPr>
              <a:r>
                <a:rPr lang="en-US" b="true" sz="1946" spc="38">
                  <a:solidFill>
                    <a:srgbClr val="404040"/>
                  </a:solidFill>
                  <a:latin typeface="Public Sans Bold"/>
                  <a:ea typeface="Public Sans Bold"/>
                  <a:cs typeface="Public Sans Bold"/>
                  <a:sym typeface="Public Sans Bold"/>
                </a:rPr>
                <a:t>แผนงาน</a:t>
              </a:r>
            </a:p>
          </p:txBody>
        </p:sp>
        <p:sp>
          <p:nvSpPr>
            <p:cNvPr name="Freeform 166" id="166"/>
            <p:cNvSpPr/>
            <p:nvPr/>
          </p:nvSpPr>
          <p:spPr>
            <a:xfrm flipH="false" flipV="false" rot="0">
              <a:off x="120162" y="286693"/>
              <a:ext cx="1585613" cy="103643"/>
            </a:xfrm>
            <a:custGeom>
              <a:avLst/>
              <a:gdLst/>
              <a:ahLst/>
              <a:cxnLst/>
              <a:rect r="r" b="b" t="t" l="l"/>
              <a:pathLst>
                <a:path h="103643" w="1585613">
                  <a:moveTo>
                    <a:pt x="0" y="0"/>
                  </a:moveTo>
                  <a:lnTo>
                    <a:pt x="1585613" y="0"/>
                  </a:lnTo>
                  <a:lnTo>
                    <a:pt x="1585613" y="103643"/>
                  </a:lnTo>
                  <a:lnTo>
                    <a:pt x="0" y="1036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2999"/>
              </a:blip>
              <a:stretch>
                <a:fillRect l="-16072" t="-2510764" r="-16072" b="-32145"/>
              </a:stretch>
            </a:blipFill>
          </p:spPr>
        </p:sp>
      </p:grpSp>
      <p:grpSp>
        <p:nvGrpSpPr>
          <p:cNvPr name="Group 167" id="167"/>
          <p:cNvGrpSpPr/>
          <p:nvPr/>
        </p:nvGrpSpPr>
        <p:grpSpPr>
          <a:xfrm rot="0">
            <a:off x="8072579" y="2237970"/>
            <a:ext cx="2375813" cy="3648849"/>
            <a:chOff x="0" y="0"/>
            <a:chExt cx="3167750" cy="4865132"/>
          </a:xfrm>
        </p:grpSpPr>
        <p:grpSp>
          <p:nvGrpSpPr>
            <p:cNvPr name="Group 168" id="168"/>
            <p:cNvGrpSpPr/>
            <p:nvPr/>
          </p:nvGrpSpPr>
          <p:grpSpPr>
            <a:xfrm rot="5400000">
              <a:off x="661139" y="-638974"/>
              <a:ext cx="1790001" cy="3067948"/>
              <a:chOff x="0" y="0"/>
              <a:chExt cx="666593" cy="1142498"/>
            </a:xfrm>
          </p:grpSpPr>
          <p:sp>
            <p:nvSpPr>
              <p:cNvPr name="Freeform 169" id="169"/>
              <p:cNvSpPr/>
              <p:nvPr/>
            </p:nvSpPr>
            <p:spPr>
              <a:xfrm flipH="false" flipV="false" rot="0">
                <a:off x="0" y="0"/>
                <a:ext cx="666593" cy="1142498"/>
              </a:xfrm>
              <a:custGeom>
                <a:avLst/>
                <a:gdLst/>
                <a:ahLst/>
                <a:cxnLst/>
                <a:rect r="r" b="b" t="t" l="l"/>
                <a:pathLst>
                  <a:path h="1142498" w="666593">
                    <a:moveTo>
                      <a:pt x="0" y="0"/>
                    </a:moveTo>
                    <a:lnTo>
                      <a:pt x="463393" y="0"/>
                    </a:lnTo>
                    <a:lnTo>
                      <a:pt x="666593" y="571249"/>
                    </a:lnTo>
                    <a:lnTo>
                      <a:pt x="463393" y="1142498"/>
                    </a:lnTo>
                    <a:lnTo>
                      <a:pt x="0" y="1142498"/>
                    </a:lnTo>
                    <a:lnTo>
                      <a:pt x="203200" y="5712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E0FF"/>
              </a:solidFill>
            </p:spPr>
          </p:sp>
          <p:sp>
            <p:nvSpPr>
              <p:cNvPr name="TextBox 170" id="170"/>
              <p:cNvSpPr txBox="true"/>
              <p:nvPr/>
            </p:nvSpPr>
            <p:spPr>
              <a:xfrm>
                <a:off x="177800" y="-38100"/>
                <a:ext cx="412593" cy="1180598"/>
              </a:xfrm>
              <a:prstGeom prst="rect">
                <a:avLst/>
              </a:prstGeom>
            </p:spPr>
            <p:txBody>
              <a:bodyPr anchor="ctr" rtlCol="false" tIns="44247" lIns="44247" bIns="44247" rIns="44247"/>
              <a:lstStyle/>
              <a:p>
                <a:pPr algn="ctr">
                  <a:lnSpc>
                    <a:spcPts val="3359"/>
                  </a:lnSpc>
                </a:pPr>
              </a:p>
            </p:txBody>
          </p:sp>
        </p:grpSp>
        <p:grpSp>
          <p:nvGrpSpPr>
            <p:cNvPr name="Group 171" id="171"/>
            <p:cNvGrpSpPr/>
            <p:nvPr/>
          </p:nvGrpSpPr>
          <p:grpSpPr>
            <a:xfrm rot="5400000">
              <a:off x="347612" y="993129"/>
              <a:ext cx="2450361" cy="3145584"/>
              <a:chOff x="0" y="0"/>
              <a:chExt cx="756359" cy="970956"/>
            </a:xfrm>
          </p:grpSpPr>
          <p:sp>
            <p:nvSpPr>
              <p:cNvPr name="Freeform 172" id="172"/>
              <p:cNvSpPr/>
              <p:nvPr/>
            </p:nvSpPr>
            <p:spPr>
              <a:xfrm flipH="false" flipV="false" rot="0">
                <a:off x="0" y="0"/>
                <a:ext cx="756359" cy="970956"/>
              </a:xfrm>
              <a:custGeom>
                <a:avLst/>
                <a:gdLst/>
                <a:ahLst/>
                <a:cxnLst/>
                <a:rect r="r" b="b" t="t" l="l"/>
                <a:pathLst>
                  <a:path h="970956" w="756359">
                    <a:moveTo>
                      <a:pt x="0" y="0"/>
                    </a:moveTo>
                    <a:lnTo>
                      <a:pt x="553159" y="0"/>
                    </a:lnTo>
                    <a:lnTo>
                      <a:pt x="756359" y="485478"/>
                    </a:lnTo>
                    <a:lnTo>
                      <a:pt x="553159" y="970956"/>
                    </a:lnTo>
                    <a:lnTo>
                      <a:pt x="0" y="970956"/>
                    </a:lnTo>
                    <a:lnTo>
                      <a:pt x="203200" y="4854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E0FF"/>
              </a:solidFill>
            </p:spPr>
          </p:sp>
          <p:sp>
            <p:nvSpPr>
              <p:cNvPr name="TextBox 173" id="173"/>
              <p:cNvSpPr txBox="true"/>
              <p:nvPr/>
            </p:nvSpPr>
            <p:spPr>
              <a:xfrm>
                <a:off x="177800" y="-38100"/>
                <a:ext cx="502359" cy="1009056"/>
              </a:xfrm>
              <a:prstGeom prst="rect">
                <a:avLst/>
              </a:prstGeom>
            </p:spPr>
            <p:txBody>
              <a:bodyPr anchor="ctr" rtlCol="false" tIns="44247" lIns="44247" bIns="44247" rIns="44247"/>
              <a:lstStyle/>
              <a:p>
                <a:pPr algn="ctr">
                  <a:lnSpc>
                    <a:spcPts val="3359"/>
                  </a:lnSpc>
                </a:pPr>
              </a:p>
            </p:txBody>
          </p:sp>
        </p:grpSp>
        <p:grpSp>
          <p:nvGrpSpPr>
            <p:cNvPr name="Group 174" id="174"/>
            <p:cNvGrpSpPr/>
            <p:nvPr/>
          </p:nvGrpSpPr>
          <p:grpSpPr>
            <a:xfrm rot="5400000">
              <a:off x="794293" y="2491675"/>
              <a:ext cx="1579163" cy="3167750"/>
              <a:chOff x="0" y="0"/>
              <a:chExt cx="487444" cy="977798"/>
            </a:xfrm>
          </p:grpSpPr>
          <p:sp>
            <p:nvSpPr>
              <p:cNvPr name="Freeform 175" id="175"/>
              <p:cNvSpPr/>
              <p:nvPr/>
            </p:nvSpPr>
            <p:spPr>
              <a:xfrm flipH="false" flipV="false" rot="0">
                <a:off x="0" y="0"/>
                <a:ext cx="487444" cy="977798"/>
              </a:xfrm>
              <a:custGeom>
                <a:avLst/>
                <a:gdLst/>
                <a:ahLst/>
                <a:cxnLst/>
                <a:rect r="r" b="b" t="t" l="l"/>
                <a:pathLst>
                  <a:path h="977798" w="487444">
                    <a:moveTo>
                      <a:pt x="0" y="0"/>
                    </a:moveTo>
                    <a:lnTo>
                      <a:pt x="284244" y="0"/>
                    </a:lnTo>
                    <a:lnTo>
                      <a:pt x="487444" y="488899"/>
                    </a:lnTo>
                    <a:lnTo>
                      <a:pt x="284244" y="977798"/>
                    </a:lnTo>
                    <a:lnTo>
                      <a:pt x="0" y="977798"/>
                    </a:lnTo>
                    <a:lnTo>
                      <a:pt x="203200" y="488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E0FF"/>
              </a:solidFill>
            </p:spPr>
          </p:sp>
          <p:sp>
            <p:nvSpPr>
              <p:cNvPr name="TextBox 176" id="176"/>
              <p:cNvSpPr txBox="true"/>
              <p:nvPr/>
            </p:nvSpPr>
            <p:spPr>
              <a:xfrm>
                <a:off x="177800" y="-38100"/>
                <a:ext cx="233444" cy="1015898"/>
              </a:xfrm>
              <a:prstGeom prst="rect">
                <a:avLst/>
              </a:prstGeom>
            </p:spPr>
            <p:txBody>
              <a:bodyPr anchor="ctr" rtlCol="false" tIns="44247" lIns="44247" bIns="44247" rIns="44247"/>
              <a:lstStyle/>
              <a:p>
                <a:pPr algn="ctr">
                  <a:lnSpc>
                    <a:spcPts val="3359"/>
                  </a:lnSpc>
                </a:pPr>
              </a:p>
            </p:txBody>
          </p:sp>
        </p:grpSp>
        <p:sp>
          <p:nvSpPr>
            <p:cNvPr name="TextBox 177" id="177"/>
            <p:cNvSpPr txBox="true"/>
            <p:nvPr/>
          </p:nvSpPr>
          <p:spPr>
            <a:xfrm rot="0">
              <a:off x="571587" y="2056417"/>
              <a:ext cx="2002411" cy="30581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50"/>
                </a:lnSpc>
              </a:pPr>
              <a:r>
                <a:rPr lang="en-US" b="true" sz="1393">
                  <a:solidFill>
                    <a:srgbClr val="3C4C59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แผนงานยุทธศาสตร์</a:t>
              </a:r>
            </a:p>
          </p:txBody>
        </p:sp>
        <p:sp>
          <p:nvSpPr>
            <p:cNvPr name="TextBox 178" id="178"/>
            <p:cNvSpPr txBox="true"/>
            <p:nvPr/>
          </p:nvSpPr>
          <p:spPr>
            <a:xfrm rot="0">
              <a:off x="381310" y="2387899"/>
              <a:ext cx="2708804" cy="89806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13985" indent="-106993" lvl="1">
                <a:lnSpc>
                  <a:spcPts val="1387"/>
                </a:lnSpc>
                <a:buFont typeface="Arial"/>
                <a:buChar char="•"/>
              </a:pPr>
              <a:r>
                <a:rPr lang="en-US" sz="991">
                  <a:solidFill>
                    <a:srgbClr val="63696F"/>
                  </a:solidFill>
                  <a:latin typeface="Canva Sans"/>
                  <a:ea typeface="Canva Sans"/>
                  <a:cs typeface="Canva Sans"/>
                  <a:sym typeface="Canva Sans"/>
                </a:rPr>
                <a:t>การส่งเสริมวิสาหกิจขนาดกลาง</a:t>
              </a:r>
            </a:p>
            <a:p>
              <a:pPr algn="l">
                <a:lnSpc>
                  <a:spcPts val="1387"/>
                </a:lnSpc>
              </a:pPr>
              <a:r>
                <a:rPr lang="en-US" sz="991">
                  <a:solidFill>
                    <a:srgbClr val="63696F"/>
                  </a:solidFill>
                  <a:latin typeface="Canva Sans"/>
                  <a:ea typeface="Canva Sans"/>
                  <a:cs typeface="Canva Sans"/>
                  <a:sym typeface="Canva Sans"/>
                </a:rPr>
                <a:t>       และขนาดย่อมที่เข้มแข็ง</a:t>
              </a:r>
            </a:p>
            <a:p>
              <a:pPr algn="l" marL="213985" indent="-106993" lvl="1">
                <a:lnSpc>
                  <a:spcPts val="1387"/>
                </a:lnSpc>
                <a:buFont typeface="Arial"/>
                <a:buChar char="•"/>
              </a:pPr>
              <a:r>
                <a:rPr lang="en-US" sz="991">
                  <a:solidFill>
                    <a:srgbClr val="63696F"/>
                  </a:solidFill>
                  <a:latin typeface="Canva Sans"/>
                  <a:ea typeface="Canva Sans"/>
                  <a:cs typeface="Canva Sans"/>
                  <a:sym typeface="Canva Sans"/>
                </a:rPr>
                <a:t>ปรับเปลี่ยนค่านิยมและวัฒนธรรม</a:t>
              </a:r>
            </a:p>
            <a:p>
              <a:pPr algn="l" marL="213985" indent="-106993" lvl="1">
                <a:lnSpc>
                  <a:spcPts val="1387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sz="991">
                  <a:solidFill>
                    <a:srgbClr val="63696F"/>
                  </a:solidFill>
                  <a:latin typeface="Canva Sans"/>
                  <a:ea typeface="Canva Sans"/>
                  <a:cs typeface="Canva Sans"/>
                  <a:sym typeface="Canva Sans"/>
                </a:rPr>
                <a:t>เสริมสร้างพลังทางสังคม</a:t>
              </a:r>
            </a:p>
          </p:txBody>
        </p:sp>
        <p:sp>
          <p:nvSpPr>
            <p:cNvPr name="TextBox 179" id="179"/>
            <p:cNvSpPr txBox="true"/>
            <p:nvPr/>
          </p:nvSpPr>
          <p:spPr>
            <a:xfrm rot="0">
              <a:off x="475245" y="612928"/>
              <a:ext cx="2254704" cy="93027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99"/>
                </a:lnSpc>
              </a:pPr>
              <a:r>
                <a:rPr lang="en-US" sz="1356" b="true">
                  <a:solidFill>
                    <a:srgbClr val="3C4C59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แผนบูรณาการ</a:t>
              </a:r>
            </a:p>
            <a:p>
              <a:pPr algn="ctr">
                <a:lnSpc>
                  <a:spcPts val="1899"/>
                </a:lnSpc>
              </a:pPr>
              <a:r>
                <a:rPr lang="en-US" b="true" sz="1356">
                  <a:solidFill>
                    <a:srgbClr val="3C4C59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การสร้างรายได้จากการท่องเที่ยว</a:t>
              </a:r>
            </a:p>
          </p:txBody>
        </p:sp>
        <p:sp>
          <p:nvSpPr>
            <p:cNvPr name="TextBox 180" id="180"/>
            <p:cNvSpPr txBox="true"/>
            <p:nvPr/>
          </p:nvSpPr>
          <p:spPr>
            <a:xfrm rot="0">
              <a:off x="681107" y="4058716"/>
              <a:ext cx="1842980" cy="30581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50"/>
                </a:lnSpc>
              </a:pPr>
              <a:r>
                <a:rPr lang="en-US" b="true" sz="1393">
                  <a:solidFill>
                    <a:srgbClr val="3C4C59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แผนงานบุคลากร</a:t>
              </a:r>
            </a:p>
          </p:txBody>
        </p:sp>
        <p:sp>
          <p:nvSpPr>
            <p:cNvPr name="Freeform 181" id="181"/>
            <p:cNvSpPr/>
            <p:nvPr/>
          </p:nvSpPr>
          <p:spPr>
            <a:xfrm flipH="false" flipV="true" rot="0">
              <a:off x="681107" y="15939"/>
              <a:ext cx="1443269" cy="586328"/>
            </a:xfrm>
            <a:custGeom>
              <a:avLst/>
              <a:gdLst/>
              <a:ahLst/>
              <a:cxnLst/>
              <a:rect r="r" b="b" t="t" l="l"/>
              <a:pathLst>
                <a:path h="586328" w="1443269">
                  <a:moveTo>
                    <a:pt x="0" y="586328"/>
                  </a:moveTo>
                  <a:lnTo>
                    <a:pt x="1443269" y="586328"/>
                  </a:lnTo>
                  <a:lnTo>
                    <a:pt x="1443269" y="0"/>
                  </a:lnTo>
                  <a:lnTo>
                    <a:pt x="0" y="0"/>
                  </a:lnTo>
                  <a:lnTo>
                    <a:pt x="0" y="586328"/>
                  </a:lnTo>
                  <a:close/>
                </a:path>
              </a:pathLst>
            </a:custGeom>
            <a:blipFill>
              <a:blip r:embed="rId27">
                <a:alphaModFix amt="94000"/>
                <a:extLst>
                  <a:ext uri="{96DAC541-7B7A-43D3-8B79-37D633B846F1}">
                    <asvg:svgBlip xmlns:asvg="http://schemas.microsoft.com/office/drawing/2016/SVG/main" r:embed="rId28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2" id="182"/>
            <p:cNvSpPr/>
            <p:nvPr/>
          </p:nvSpPr>
          <p:spPr>
            <a:xfrm flipH="false" flipV="false" rot="0">
              <a:off x="1411755" y="138475"/>
              <a:ext cx="349159" cy="335847"/>
            </a:xfrm>
            <a:custGeom>
              <a:avLst/>
              <a:gdLst/>
              <a:ahLst/>
              <a:cxnLst/>
              <a:rect r="r" b="b" t="t" l="l"/>
              <a:pathLst>
                <a:path h="335847" w="349159">
                  <a:moveTo>
                    <a:pt x="0" y="0"/>
                  </a:moveTo>
                  <a:lnTo>
                    <a:pt x="349159" y="0"/>
                  </a:lnTo>
                  <a:lnTo>
                    <a:pt x="349159" y="335847"/>
                  </a:lnTo>
                  <a:lnTo>
                    <a:pt x="0" y="33584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9">
                <a:extLst>
                  <a:ext uri="{96DAC541-7B7A-43D3-8B79-37D633B846F1}">
                    <asvg:svgBlip xmlns:asvg="http://schemas.microsoft.com/office/drawing/2016/SVG/main" r:embed="rId30"/>
                  </a:ext>
                </a:extLst>
              </a:blip>
              <a:stretch>
                <a:fillRect l="-1911" t="-3798" r="-1366" b="-3573"/>
              </a:stretch>
            </a:blipFill>
          </p:spPr>
        </p:sp>
      </p:grpSp>
      <p:grpSp>
        <p:nvGrpSpPr>
          <p:cNvPr name="Group 183" id="183"/>
          <p:cNvGrpSpPr/>
          <p:nvPr/>
        </p:nvGrpSpPr>
        <p:grpSpPr>
          <a:xfrm rot="0">
            <a:off x="85077" y="14276167"/>
            <a:ext cx="2764362" cy="349366"/>
            <a:chOff x="0" y="0"/>
            <a:chExt cx="3685817" cy="465821"/>
          </a:xfrm>
        </p:grpSpPr>
        <p:sp>
          <p:nvSpPr>
            <p:cNvPr name="TextBox 184" id="184"/>
            <p:cNvSpPr txBox="true"/>
            <p:nvPr/>
          </p:nvSpPr>
          <p:spPr>
            <a:xfrm rot="0">
              <a:off x="32144" y="-38100"/>
              <a:ext cx="3653672" cy="48789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64"/>
                </a:lnSpc>
              </a:pPr>
              <a:r>
                <a:rPr lang="en-US" b="true" sz="2260">
                  <a:solidFill>
                    <a:srgbClr val="3C4C59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เป้าหมายในการพัฒนา</a:t>
              </a:r>
            </a:p>
          </p:txBody>
        </p:sp>
        <p:sp>
          <p:nvSpPr>
            <p:cNvPr name="Freeform 185" id="185"/>
            <p:cNvSpPr/>
            <p:nvPr/>
          </p:nvSpPr>
          <p:spPr>
            <a:xfrm flipH="false" flipV="false" rot="0">
              <a:off x="0" y="224899"/>
              <a:ext cx="3685817" cy="240922"/>
            </a:xfrm>
            <a:custGeom>
              <a:avLst/>
              <a:gdLst/>
              <a:ahLst/>
              <a:cxnLst/>
              <a:rect r="r" b="b" t="t" l="l"/>
              <a:pathLst>
                <a:path h="240922" w="3685817">
                  <a:moveTo>
                    <a:pt x="0" y="0"/>
                  </a:moveTo>
                  <a:lnTo>
                    <a:pt x="3685817" y="0"/>
                  </a:lnTo>
                  <a:lnTo>
                    <a:pt x="3685817" y="240922"/>
                  </a:lnTo>
                  <a:lnTo>
                    <a:pt x="0" y="2409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31999"/>
              </a:blip>
              <a:stretch>
                <a:fillRect l="-16072" t="-2510764" r="-16072" b="-32145"/>
              </a:stretch>
            </a:blipFill>
          </p:spPr>
        </p:sp>
      </p:grpSp>
      <p:sp>
        <p:nvSpPr>
          <p:cNvPr name="Freeform 186" id="186"/>
          <p:cNvSpPr/>
          <p:nvPr/>
        </p:nvSpPr>
        <p:spPr>
          <a:xfrm flipH="false" flipV="false" rot="0">
            <a:off x="4698081" y="14250236"/>
            <a:ext cx="1401667" cy="401227"/>
          </a:xfrm>
          <a:custGeom>
            <a:avLst/>
            <a:gdLst/>
            <a:ahLst/>
            <a:cxnLst/>
            <a:rect r="r" b="b" t="t" l="l"/>
            <a:pathLst>
              <a:path h="401227" w="1401667">
                <a:moveTo>
                  <a:pt x="0" y="0"/>
                </a:moveTo>
                <a:lnTo>
                  <a:pt x="1401667" y="0"/>
                </a:lnTo>
                <a:lnTo>
                  <a:pt x="1401667" y="401228"/>
                </a:lnTo>
                <a:lnTo>
                  <a:pt x="0" y="401228"/>
                </a:lnTo>
                <a:lnTo>
                  <a:pt x="0" y="0"/>
                </a:lnTo>
                <a:close/>
              </a:path>
            </a:pathLst>
          </a:custGeom>
          <a:blipFill>
            <a:blip r:embed="rId31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7" id="187"/>
          <p:cNvSpPr/>
          <p:nvPr/>
        </p:nvSpPr>
        <p:spPr>
          <a:xfrm flipH="false" flipV="false" rot="0">
            <a:off x="7644262" y="14250236"/>
            <a:ext cx="1401667" cy="401227"/>
          </a:xfrm>
          <a:custGeom>
            <a:avLst/>
            <a:gdLst/>
            <a:ahLst/>
            <a:cxnLst/>
            <a:rect r="r" b="b" t="t" l="l"/>
            <a:pathLst>
              <a:path h="401227" w="1401667">
                <a:moveTo>
                  <a:pt x="0" y="0"/>
                </a:moveTo>
                <a:lnTo>
                  <a:pt x="1401667" y="0"/>
                </a:lnTo>
                <a:lnTo>
                  <a:pt x="1401667" y="401228"/>
                </a:lnTo>
                <a:lnTo>
                  <a:pt x="0" y="401228"/>
                </a:lnTo>
                <a:lnTo>
                  <a:pt x="0" y="0"/>
                </a:lnTo>
                <a:close/>
              </a:path>
            </a:pathLst>
          </a:custGeom>
          <a:blipFill>
            <a:blip r:embed="rId31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8" id="188"/>
          <p:cNvSpPr/>
          <p:nvPr/>
        </p:nvSpPr>
        <p:spPr>
          <a:xfrm flipH="false" flipV="false" rot="0">
            <a:off x="6171171" y="14250236"/>
            <a:ext cx="1401667" cy="401227"/>
          </a:xfrm>
          <a:custGeom>
            <a:avLst/>
            <a:gdLst/>
            <a:ahLst/>
            <a:cxnLst/>
            <a:rect r="r" b="b" t="t" l="l"/>
            <a:pathLst>
              <a:path h="401227" w="1401667">
                <a:moveTo>
                  <a:pt x="0" y="0"/>
                </a:moveTo>
                <a:lnTo>
                  <a:pt x="1401667" y="0"/>
                </a:lnTo>
                <a:lnTo>
                  <a:pt x="1401667" y="401228"/>
                </a:lnTo>
                <a:lnTo>
                  <a:pt x="0" y="401228"/>
                </a:lnTo>
                <a:lnTo>
                  <a:pt x="0" y="0"/>
                </a:lnTo>
                <a:close/>
              </a:path>
            </a:pathLst>
          </a:custGeom>
          <a:blipFill>
            <a:blip r:embed="rId31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89" id="189"/>
          <p:cNvGrpSpPr/>
          <p:nvPr/>
        </p:nvGrpSpPr>
        <p:grpSpPr>
          <a:xfrm rot="0">
            <a:off x="9622800" y="345384"/>
            <a:ext cx="555573" cy="555573"/>
            <a:chOff x="0" y="0"/>
            <a:chExt cx="13716000" cy="13716000"/>
          </a:xfrm>
        </p:grpSpPr>
        <p:sp>
          <p:nvSpPr>
            <p:cNvPr name="Freeform 190" id="190"/>
            <p:cNvSpPr/>
            <p:nvPr/>
          </p:nvSpPr>
          <p:spPr>
            <a:xfrm flipH="false" flipV="false" rot="0">
              <a:off x="0" y="0"/>
              <a:ext cx="137160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3716000">
                  <a:moveTo>
                    <a:pt x="6858000" y="0"/>
                  </a:moveTo>
                  <a:cubicBezTo>
                    <a:pt x="3070431" y="0"/>
                    <a:pt x="0" y="3070431"/>
                    <a:pt x="0" y="6858000"/>
                  </a:cubicBezTo>
                  <a:cubicBezTo>
                    <a:pt x="0" y="10645569"/>
                    <a:pt x="3070431" y="13716000"/>
                    <a:pt x="6858000" y="13716000"/>
                  </a:cubicBezTo>
                  <a:cubicBezTo>
                    <a:pt x="10645569" y="13716000"/>
                    <a:pt x="13716000" y="10645569"/>
                    <a:pt x="13716000" y="6858000"/>
                  </a:cubicBezTo>
                  <a:cubicBezTo>
                    <a:pt x="13716000" y="3070431"/>
                    <a:pt x="10645569" y="0"/>
                    <a:pt x="6858000" y="0"/>
                  </a:cubicBezTo>
                  <a:close/>
                </a:path>
              </a:pathLst>
            </a:custGeom>
            <a:blipFill>
              <a:blip r:embed="rId33"/>
              <a:stretch>
                <a:fillRect l="0" t="0" r="0" b="0"/>
              </a:stretch>
            </a:blipFill>
          </p:spPr>
        </p:sp>
      </p:grpSp>
      <p:sp>
        <p:nvSpPr>
          <p:cNvPr name="TextBox 191" id="191"/>
          <p:cNvSpPr txBox="true"/>
          <p:nvPr/>
        </p:nvSpPr>
        <p:spPr>
          <a:xfrm rot="0">
            <a:off x="443036" y="134136"/>
            <a:ext cx="7629543" cy="671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78"/>
              </a:lnSpc>
            </a:pPr>
            <a:r>
              <a:rPr lang="en-US" b="true" sz="2231" spc="44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แผนปฏิบัติการขับเคลื่อนสำนักงานส่งเสริมวิสาหกิจเพื่อสังคม </a:t>
            </a:r>
          </a:p>
          <a:p>
            <a:pPr algn="ctr">
              <a:lnSpc>
                <a:spcPts val="2678"/>
              </a:lnSpc>
            </a:pPr>
            <a:r>
              <a:rPr lang="en-US" b="true" sz="2231" spc="44">
                <a:solidFill>
                  <a:srgbClr val="404040"/>
                </a:solidFill>
                <a:latin typeface="Public Sans Bold"/>
                <a:ea typeface="Public Sans Bold"/>
                <a:cs typeface="Public Sans Bold"/>
                <a:sym typeface="Public Sans Bold"/>
              </a:rPr>
              <a:t>ประจำปีงบประมาณ พ.ศ. 2568</a:t>
            </a:r>
          </a:p>
        </p:txBody>
      </p:sp>
      <p:grpSp>
        <p:nvGrpSpPr>
          <p:cNvPr name="Group 192" id="192"/>
          <p:cNvGrpSpPr/>
          <p:nvPr/>
        </p:nvGrpSpPr>
        <p:grpSpPr>
          <a:xfrm rot="0">
            <a:off x="1467258" y="11228007"/>
            <a:ext cx="2221155" cy="846298"/>
            <a:chOff x="0" y="0"/>
            <a:chExt cx="2961540" cy="1128397"/>
          </a:xfrm>
        </p:grpSpPr>
        <p:sp>
          <p:nvSpPr>
            <p:cNvPr name="TextBox 193" id="193"/>
            <p:cNvSpPr txBox="true"/>
            <p:nvPr/>
          </p:nvSpPr>
          <p:spPr>
            <a:xfrm rot="0">
              <a:off x="0" y="-28575"/>
              <a:ext cx="2951794" cy="8641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>
                <a:lnSpc>
                  <a:spcPts val="1759"/>
                </a:lnSpc>
              </a:pPr>
              <a:r>
                <a:rPr lang="en-US" b="true" sz="1257">
                  <a:solidFill>
                    <a:srgbClr val="3C4C59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โครงการส่งเสริมสนับสนุนกลุ่มกิจการเพื่อสังคมและภาคธุรกิจเป็นวิสาหกิจเพื่อสังคม</a:t>
              </a:r>
            </a:p>
          </p:txBody>
        </p:sp>
        <p:sp>
          <p:nvSpPr>
            <p:cNvPr name="TextBox 194" id="194"/>
            <p:cNvSpPr txBox="true"/>
            <p:nvPr/>
          </p:nvSpPr>
          <p:spPr>
            <a:xfrm rot="0">
              <a:off x="768312" y="850470"/>
              <a:ext cx="2193228" cy="27792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r" marL="0" indent="0" lvl="0">
                <a:lnSpc>
                  <a:spcPts val="1764"/>
                </a:lnSpc>
                <a:spcBef>
                  <a:spcPct val="0"/>
                </a:spcBef>
              </a:pPr>
              <a:r>
                <a:rPr lang="en-US" sz="1260">
                  <a:solidFill>
                    <a:srgbClr val="63696F"/>
                  </a:solidFill>
                  <a:latin typeface="Canva Sans"/>
                  <a:ea typeface="Canva Sans"/>
                  <a:cs typeface="Canva Sans"/>
                  <a:sym typeface="Canva Sans"/>
                </a:rPr>
                <a:t>(0.4079 ล้านบาท)</a:t>
              </a:r>
            </a:p>
          </p:txBody>
        </p:sp>
      </p:grpSp>
      <p:sp>
        <p:nvSpPr>
          <p:cNvPr name="TextBox 195" id="195"/>
          <p:cNvSpPr txBox="true"/>
          <p:nvPr/>
        </p:nvSpPr>
        <p:spPr>
          <a:xfrm rot="0">
            <a:off x="1843108" y="9755167"/>
            <a:ext cx="2007624" cy="653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759"/>
              </a:lnSpc>
            </a:pPr>
            <a:r>
              <a:rPr lang="en-US" b="true" sz="1257">
                <a:solidFill>
                  <a:srgbClr val="3C4C59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โครงการส่งเสริมการท่องเที่ยวเชิงสร้างสรรค์และวัฒนธรรม </a:t>
            </a:r>
            <a:r>
              <a:rPr lang="en-US" sz="1257">
                <a:solidFill>
                  <a:srgbClr val="3C4C59"/>
                </a:solidFill>
                <a:latin typeface="Canva Sans"/>
                <a:ea typeface="Canva Sans"/>
                <a:cs typeface="Canva Sans"/>
                <a:sym typeface="Canva Sans"/>
              </a:rPr>
              <a:t>(2.5322 ล้านบาท)</a:t>
            </a:r>
          </a:p>
        </p:txBody>
      </p:sp>
      <p:sp>
        <p:nvSpPr>
          <p:cNvPr name="TextBox 196" id="196"/>
          <p:cNvSpPr txBox="true"/>
          <p:nvPr/>
        </p:nvSpPr>
        <p:spPr>
          <a:xfrm rot="0">
            <a:off x="7153025" y="9737646"/>
            <a:ext cx="2927802" cy="8595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32"/>
              </a:lnSpc>
            </a:pPr>
            <a:r>
              <a:rPr lang="en-US" sz="1237" b="true">
                <a:solidFill>
                  <a:srgbClr val="3C4C59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โครงการพัฒนาศักยภาพผู้ประกอบการ</a:t>
            </a:r>
          </a:p>
          <a:p>
            <a:pPr algn="just">
              <a:lnSpc>
                <a:spcPts val="1732"/>
              </a:lnSpc>
            </a:pPr>
            <a:r>
              <a:rPr lang="en-US" sz="1237" b="true">
                <a:solidFill>
                  <a:srgbClr val="3C4C59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กลุ่มกิจการเพื่อสังคมหรือวิสาหกิจเพื่อสังคม</a:t>
            </a:r>
          </a:p>
          <a:p>
            <a:pPr algn="just">
              <a:lnSpc>
                <a:spcPts val="1732"/>
              </a:lnSpc>
            </a:pPr>
            <a:r>
              <a:rPr lang="en-US" sz="1237" b="true">
                <a:solidFill>
                  <a:srgbClr val="3C4C59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สู่ธุรกิจสีเขียว </a:t>
            </a:r>
          </a:p>
          <a:p>
            <a:pPr algn="just">
              <a:lnSpc>
                <a:spcPts val="1732"/>
              </a:lnSpc>
            </a:pPr>
            <a:r>
              <a:rPr lang="en-US" sz="1237">
                <a:solidFill>
                  <a:srgbClr val="3C4C59"/>
                </a:solidFill>
                <a:latin typeface="Canva Sans"/>
                <a:ea typeface="Canva Sans"/>
                <a:cs typeface="Canva Sans"/>
                <a:sym typeface="Canva Sans"/>
              </a:rPr>
              <a:t>(0.7452 ล้านบาท)</a:t>
            </a:r>
          </a:p>
        </p:txBody>
      </p:sp>
      <p:sp>
        <p:nvSpPr>
          <p:cNvPr name="TextBox 197" id="197"/>
          <p:cNvSpPr txBox="true"/>
          <p:nvPr/>
        </p:nvSpPr>
        <p:spPr>
          <a:xfrm rot="0">
            <a:off x="7290301" y="11235793"/>
            <a:ext cx="1853506" cy="653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59"/>
              </a:lnSpc>
            </a:pPr>
            <a:r>
              <a:rPr lang="en-US" sz="1257" b="true">
                <a:solidFill>
                  <a:srgbClr val="3C4C59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โครงการส่งเสริมวิสาหกิจเพื่อสังคม </a:t>
            </a:r>
          </a:p>
          <a:p>
            <a:pPr algn="l">
              <a:lnSpc>
                <a:spcPts val="1759"/>
              </a:lnSpc>
            </a:pPr>
            <a:r>
              <a:rPr lang="en-US" sz="1257">
                <a:solidFill>
                  <a:srgbClr val="3C4C59"/>
                </a:solidFill>
                <a:latin typeface="Canva Sans"/>
                <a:ea typeface="Canva Sans"/>
                <a:cs typeface="Canva Sans"/>
                <a:sym typeface="Canva Sans"/>
              </a:rPr>
              <a:t>(2.2466 ล้านบาท)</a:t>
            </a:r>
          </a:p>
        </p:txBody>
      </p:sp>
      <p:sp>
        <p:nvSpPr>
          <p:cNvPr name="TextBox 198" id="198"/>
          <p:cNvSpPr txBox="true"/>
          <p:nvPr/>
        </p:nvSpPr>
        <p:spPr>
          <a:xfrm rot="0">
            <a:off x="3234593" y="12662370"/>
            <a:ext cx="1853506" cy="872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59"/>
              </a:lnSpc>
            </a:pPr>
            <a:r>
              <a:rPr lang="en-US" sz="1257" b="true">
                <a:solidFill>
                  <a:srgbClr val="3C4C59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ผลผลิต : บริหารจัดการและกำกับติดตามการส่งเสริมวิสาหกิจเพื่อสังคม</a:t>
            </a:r>
          </a:p>
          <a:p>
            <a:pPr algn="l">
              <a:lnSpc>
                <a:spcPts val="1759"/>
              </a:lnSpc>
            </a:pPr>
            <a:r>
              <a:rPr lang="en-US" sz="1257">
                <a:solidFill>
                  <a:srgbClr val="3C4C59"/>
                </a:solidFill>
                <a:latin typeface="Canva Sans"/>
                <a:ea typeface="Canva Sans"/>
                <a:cs typeface="Canva Sans"/>
                <a:sym typeface="Canva Sans"/>
              </a:rPr>
              <a:t>(5.0048 ล้านบาท)</a:t>
            </a:r>
          </a:p>
        </p:txBody>
      </p:sp>
      <p:sp>
        <p:nvSpPr>
          <p:cNvPr name="TextBox 199" id="199"/>
          <p:cNvSpPr txBox="true"/>
          <p:nvPr/>
        </p:nvSpPr>
        <p:spPr>
          <a:xfrm rot="0">
            <a:off x="5985504" y="12662370"/>
            <a:ext cx="1853506" cy="4346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59"/>
              </a:lnSpc>
            </a:pPr>
            <a:r>
              <a:rPr lang="en-US" sz="1257" b="true">
                <a:solidFill>
                  <a:srgbClr val="3C4C59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รายการค่าใช้จ่ายภาครัฐ</a:t>
            </a:r>
          </a:p>
          <a:p>
            <a:pPr algn="l">
              <a:lnSpc>
                <a:spcPts val="1759"/>
              </a:lnSpc>
            </a:pPr>
            <a:r>
              <a:rPr lang="en-US" sz="1257">
                <a:solidFill>
                  <a:srgbClr val="3C4C59"/>
                </a:solidFill>
                <a:latin typeface="Canva Sans"/>
                <a:ea typeface="Canva Sans"/>
                <a:cs typeface="Canva Sans"/>
                <a:sym typeface="Canva Sans"/>
              </a:rPr>
              <a:t>(10.7764 ล้านบาท)</a:t>
            </a:r>
          </a:p>
        </p:txBody>
      </p:sp>
      <p:sp>
        <p:nvSpPr>
          <p:cNvPr name="TextBox 200" id="200"/>
          <p:cNvSpPr txBox="true"/>
          <p:nvPr/>
        </p:nvSpPr>
        <p:spPr>
          <a:xfrm rot="0">
            <a:off x="2608992" y="14193675"/>
            <a:ext cx="8261599" cy="7937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2"/>
              </a:lnSpc>
            </a:pPr>
            <a:r>
              <a:rPr lang="en-US" sz="1760">
                <a:solidFill>
                  <a:srgbClr val="3C4C59"/>
                </a:solidFill>
                <a:latin typeface="Canva Sans"/>
                <a:ea typeface="Canva Sans"/>
                <a:cs typeface="Canva Sans"/>
                <a:sym typeface="Canva Sans"/>
              </a:rPr>
              <a:t>    11  เป้าหมาย        9 โครงการ         44 ตัวชี้วัด </a:t>
            </a:r>
          </a:p>
          <a:p>
            <a:pPr algn="ctr">
              <a:lnSpc>
                <a:spcPts val="3362"/>
              </a:lnSpc>
            </a:pPr>
            <a:r>
              <a:rPr lang="en-US" sz="1760">
                <a:solidFill>
                  <a:srgbClr val="3C4C59"/>
                </a:solidFill>
                <a:latin typeface="Canva Sans"/>
                <a:ea typeface="Canva Sans"/>
                <a:cs typeface="Canva Sans"/>
                <a:sym typeface="Canva Sans"/>
              </a:rPr>
              <a:t>โดยใช้งบประมาณ 21,713,100 บาท ในการขับเคลื่อนเพื่อหนุนเสริมวิสาหกิจเพื่อสังคม</a:t>
            </a:r>
          </a:p>
        </p:txBody>
      </p:sp>
      <p:sp>
        <p:nvSpPr>
          <p:cNvPr name="Freeform 201" id="201"/>
          <p:cNvSpPr/>
          <p:nvPr/>
        </p:nvSpPr>
        <p:spPr>
          <a:xfrm flipH="false" flipV="false" rot="0">
            <a:off x="2213480" y="581826"/>
            <a:ext cx="3957691" cy="485648"/>
          </a:xfrm>
          <a:custGeom>
            <a:avLst/>
            <a:gdLst/>
            <a:ahLst/>
            <a:cxnLst/>
            <a:rect r="r" b="b" t="t" l="l"/>
            <a:pathLst>
              <a:path h="485648" w="3957691">
                <a:moveTo>
                  <a:pt x="0" y="0"/>
                </a:moveTo>
                <a:lnTo>
                  <a:pt x="3957691" y="0"/>
                </a:lnTo>
                <a:lnTo>
                  <a:pt x="3957691" y="485647"/>
                </a:lnTo>
                <a:lnTo>
                  <a:pt x="0" y="48564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7000"/>
            </a:blip>
            <a:stretch>
              <a:fillRect l="0" t="-1093721" r="-12518" b="-5000"/>
            </a:stretch>
          </a:blipFill>
        </p:spPr>
      </p:sp>
      <p:sp>
        <p:nvSpPr>
          <p:cNvPr name="TextBox 202" id="202"/>
          <p:cNvSpPr txBox="true"/>
          <p:nvPr/>
        </p:nvSpPr>
        <p:spPr>
          <a:xfrm rot="0">
            <a:off x="5785265" y="13554254"/>
            <a:ext cx="4906735" cy="344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0"/>
              </a:lnSpc>
            </a:pPr>
            <a:r>
              <a:rPr lang="en-US" sz="1064" b="true">
                <a:solidFill>
                  <a:srgbClr val="40404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จัดทำโดย</a:t>
            </a:r>
            <a:r>
              <a:rPr lang="en-US" sz="1064">
                <a:solidFill>
                  <a:srgbClr val="404040"/>
                </a:solidFill>
                <a:latin typeface="Canva Sans"/>
                <a:ea typeface="Canva Sans"/>
                <a:cs typeface="Canva Sans"/>
                <a:sym typeface="Canva Sans"/>
              </a:rPr>
              <a:t> ส่วนวิเคราะห์นโยบายและแผนการติดตามประเมินผล ฝ่ายวิจัยและนโยบาย สวส.</a:t>
            </a:r>
          </a:p>
          <a:p>
            <a:pPr algn="ctr">
              <a:lnSpc>
                <a:spcPts val="1490"/>
              </a:lnSpc>
            </a:pPr>
            <a:r>
              <a:rPr lang="en-US" b="true" sz="1064">
                <a:solidFill>
                  <a:srgbClr val="40404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หมายเหตุ</a:t>
            </a:r>
            <a:r>
              <a:rPr lang="en-US" sz="1064">
                <a:solidFill>
                  <a:srgbClr val="404040"/>
                </a:solidFill>
                <a:latin typeface="Canva Sans"/>
                <a:ea typeface="Canva Sans"/>
                <a:cs typeface="Canva Sans"/>
                <a:sym typeface="Canva Sans"/>
              </a:rPr>
              <a:t> : อ้างอิงตามมติคณะกรรมการส่งเสริมวิสาหกิจเพื่อสังคม ครั้งที่ 2/2567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DAGdu6zrt6M</dc:identifier>
  <dcterms:modified xsi:type="dcterms:W3CDTF">2011-08-01T06:04:30Z</dcterms:modified>
  <cp:revision>1</cp:revision>
  <dc:title>One page ยุทธศาสตร์การขับเคลื่อนงาน</dc:title>
</cp:coreProperties>
</file>